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27"/>
  </p:notesMasterIdLst>
  <p:sldIdLst>
    <p:sldId id="286" r:id="rId2"/>
    <p:sldId id="280" r:id="rId3"/>
    <p:sldId id="279" r:id="rId4"/>
    <p:sldId id="272" r:id="rId5"/>
    <p:sldId id="284" r:id="rId6"/>
    <p:sldId id="274" r:id="rId7"/>
    <p:sldId id="267" r:id="rId8"/>
    <p:sldId id="283" r:id="rId9"/>
    <p:sldId id="271" r:id="rId10"/>
    <p:sldId id="282" r:id="rId11"/>
    <p:sldId id="269" r:id="rId12"/>
    <p:sldId id="287" r:id="rId13"/>
    <p:sldId id="290" r:id="rId14"/>
    <p:sldId id="288" r:id="rId15"/>
    <p:sldId id="291" r:id="rId16"/>
    <p:sldId id="289" r:id="rId17"/>
    <p:sldId id="293" r:id="rId18"/>
    <p:sldId id="294" r:id="rId19"/>
    <p:sldId id="295" r:id="rId20"/>
    <p:sldId id="297" r:id="rId21"/>
    <p:sldId id="296" r:id="rId22"/>
    <p:sldId id="299" r:id="rId23"/>
    <p:sldId id="300" r:id="rId24"/>
    <p:sldId id="298" r:id="rId25"/>
    <p:sldId id="285" r:id="rId26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B476D"/>
    <a:srgbClr val="FF4344"/>
    <a:srgbClr val="FBFBFB"/>
    <a:srgbClr val="30A8E0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60"/>
  </p:normalViewPr>
  <p:slideViewPr>
    <p:cSldViewPr snapToGrid="0">
      <p:cViewPr varScale="1">
        <p:scale>
          <a:sx n="74" d="100"/>
          <a:sy n="74" d="100"/>
        </p:scale>
        <p:origin x="28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370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197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304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397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862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146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084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251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39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247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989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773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904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770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466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492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263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734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5.jpg"/><Relationship Id="rId11" Type="http://schemas.openxmlformats.org/officeDocument/2006/relationships/image" Target="../media/image29.png"/><Relationship Id="rId5" Type="http://schemas.openxmlformats.org/officeDocument/2006/relationships/image" Target="../media/image24.jpg"/><Relationship Id="rId10" Type="http://schemas.openxmlformats.org/officeDocument/2006/relationships/image" Target="../media/image5.png"/><Relationship Id="rId4" Type="http://schemas.openxmlformats.org/officeDocument/2006/relationships/image" Target="../media/image23.jp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D84B02C-B403-4E5A-9D86-86866A40A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r="12992"/>
          <a:stretch/>
        </p:blipFill>
        <p:spPr bwMode="auto">
          <a:xfrm>
            <a:off x="-1" y="0"/>
            <a:ext cx="5150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948879" y="2883131"/>
            <a:ext cx="717156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IoT Blockchain and Its Application in Logistics</a:t>
            </a:r>
            <a:endParaRPr lang="en-US" altLang="zh-CN" sz="5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476358" y="1713568"/>
            <a:ext cx="660477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chemeClr val="accent1"/>
                </a:solidFill>
                <a:cs typeface="+mn-ea"/>
                <a:sym typeface="+mn-lt"/>
              </a:rPr>
              <a:t>WEEKLY STATUS REPORT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63778" y="746716"/>
            <a:ext cx="6826313" cy="4508626"/>
            <a:chOff x="2163778" y="1158843"/>
            <a:chExt cx="6826313" cy="4508626"/>
          </a:xfrm>
          <a:solidFill>
            <a:srgbClr val="00B0F0"/>
          </a:solidFill>
        </p:grpSpPr>
        <p:sp>
          <p:nvSpPr>
            <p:cNvPr id="26" name="任意多边形 25"/>
            <p:cNvSpPr/>
            <p:nvPr/>
          </p:nvSpPr>
          <p:spPr>
            <a:xfrm>
              <a:off x="2163778" y="1158843"/>
              <a:ext cx="6826313" cy="4508626"/>
            </a:xfrm>
            <a:custGeom>
              <a:avLst/>
              <a:gdLst>
                <a:gd name="connsiteX0" fmla="*/ 6762786 w 6826313"/>
                <a:gd name="connsiteY0" fmla="*/ 1876457 h 4508626"/>
                <a:gd name="connsiteX1" fmla="*/ 6826313 w 6826313"/>
                <a:gd name="connsiteY1" fmla="*/ 1876457 h 4508626"/>
                <a:gd name="connsiteX2" fmla="*/ 6826313 w 6826313"/>
                <a:gd name="connsiteY2" fmla="*/ 2139756 h 4508626"/>
                <a:gd name="connsiteX3" fmla="*/ 6762786 w 6826313"/>
                <a:gd name="connsiteY3" fmla="*/ 2139756 h 4508626"/>
                <a:gd name="connsiteX4" fmla="*/ 0 w 6826313"/>
                <a:gd name="connsiteY4" fmla="*/ 0 h 4508626"/>
                <a:gd name="connsiteX5" fmla="*/ 6826313 w 6826313"/>
                <a:gd name="connsiteY5" fmla="*/ 0 h 4508626"/>
                <a:gd name="connsiteX6" fmla="*/ 6826313 w 6826313"/>
                <a:gd name="connsiteY6" fmla="*/ 959382 h 4508626"/>
                <a:gd name="connsiteX7" fmla="*/ 6762786 w 6826313"/>
                <a:gd name="connsiteY7" fmla="*/ 959382 h 4508626"/>
                <a:gd name="connsiteX8" fmla="*/ 6762786 w 6826313"/>
                <a:gd name="connsiteY8" fmla="*/ 63527 h 4508626"/>
                <a:gd name="connsiteX9" fmla="*/ 63527 w 6826313"/>
                <a:gd name="connsiteY9" fmla="*/ 63527 h 4508626"/>
                <a:gd name="connsiteX10" fmla="*/ 63527 w 6826313"/>
                <a:gd name="connsiteY10" fmla="*/ 4445099 h 4508626"/>
                <a:gd name="connsiteX11" fmla="*/ 6762786 w 6826313"/>
                <a:gd name="connsiteY11" fmla="*/ 4445099 h 4508626"/>
                <a:gd name="connsiteX12" fmla="*/ 6762786 w 6826313"/>
                <a:gd name="connsiteY12" fmla="*/ 3756057 h 4508626"/>
                <a:gd name="connsiteX13" fmla="*/ 6826313 w 6826313"/>
                <a:gd name="connsiteY13" fmla="*/ 3756057 h 4508626"/>
                <a:gd name="connsiteX14" fmla="*/ 6826313 w 6826313"/>
                <a:gd name="connsiteY14" fmla="*/ 4508626 h 4508626"/>
                <a:gd name="connsiteX15" fmla="*/ 0 w 6826313"/>
                <a:gd name="connsiteY15" fmla="*/ 4508626 h 450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26313" h="4508626">
                  <a:moveTo>
                    <a:pt x="6762786" y="1876457"/>
                  </a:moveTo>
                  <a:lnTo>
                    <a:pt x="6826313" y="1876457"/>
                  </a:lnTo>
                  <a:lnTo>
                    <a:pt x="6826313" y="2139756"/>
                  </a:lnTo>
                  <a:lnTo>
                    <a:pt x="6762786" y="2139756"/>
                  </a:lnTo>
                  <a:close/>
                  <a:moveTo>
                    <a:pt x="0" y="0"/>
                  </a:moveTo>
                  <a:lnTo>
                    <a:pt x="6826313" y="0"/>
                  </a:lnTo>
                  <a:lnTo>
                    <a:pt x="6826313" y="959382"/>
                  </a:lnTo>
                  <a:lnTo>
                    <a:pt x="6762786" y="959382"/>
                  </a:lnTo>
                  <a:lnTo>
                    <a:pt x="6762786" y="63527"/>
                  </a:lnTo>
                  <a:lnTo>
                    <a:pt x="63527" y="63527"/>
                  </a:lnTo>
                  <a:lnTo>
                    <a:pt x="63527" y="4445099"/>
                  </a:lnTo>
                  <a:lnTo>
                    <a:pt x="6762786" y="4445099"/>
                  </a:lnTo>
                  <a:lnTo>
                    <a:pt x="6762786" y="3756057"/>
                  </a:lnTo>
                  <a:lnTo>
                    <a:pt x="6826313" y="3756057"/>
                  </a:lnTo>
                  <a:lnTo>
                    <a:pt x="6826313" y="4508626"/>
                  </a:lnTo>
                  <a:lnTo>
                    <a:pt x="0" y="45086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163778" y="1161675"/>
              <a:ext cx="2484422" cy="5175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163778" y="1184243"/>
              <a:ext cx="2484422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Bodoni MT Black" panose="02070A03080606020203" pitchFamily="18" charset="0"/>
                  <a:cs typeface="+mn-ea"/>
                  <a:sym typeface="+mn-lt"/>
                </a:rPr>
                <a:t>WEEK 5 + 6</a:t>
              </a:r>
              <a:endParaRPr lang="zh-CN" altLang="en-US" sz="2400" b="1" dirty="0">
                <a:solidFill>
                  <a:schemeClr val="bg1"/>
                </a:solidFill>
                <a:latin typeface="Bodoni MT Black" panose="02070A03080606020203" pitchFamily="18" charset="0"/>
                <a:cs typeface="+mn-ea"/>
                <a:sym typeface="+mn-lt"/>
              </a:endParaRPr>
            </a:p>
          </p:txBody>
        </p:sp>
      </p:grpSp>
      <p:sp>
        <p:nvSpPr>
          <p:cNvPr id="12" name="文本框 16">
            <a:extLst>
              <a:ext uri="{FF2B5EF4-FFF2-40B4-BE49-F238E27FC236}">
                <a16:creationId xmlns:a16="http://schemas.microsoft.com/office/drawing/2014/main" id="{DD164642-5E36-49F6-B3D6-534071160241}"/>
              </a:ext>
            </a:extLst>
          </p:cNvPr>
          <p:cNvSpPr txBox="1"/>
          <p:nvPr/>
        </p:nvSpPr>
        <p:spPr>
          <a:xfrm>
            <a:off x="7398183" y="6233033"/>
            <a:ext cx="4886558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2000" b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Reporter: Thanh Tung – Thanh Phuong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Nhóm 12">
            <a:extLst>
              <a:ext uri="{FF2B5EF4-FFF2-40B4-BE49-F238E27FC236}">
                <a16:creationId xmlns:a16="http://schemas.microsoft.com/office/drawing/2014/main" id="{0F4BFE02-59E0-41C0-80CB-DAFC0099E2CE}"/>
              </a:ext>
            </a:extLst>
          </p:cNvPr>
          <p:cNvGrpSpPr/>
          <p:nvPr/>
        </p:nvGrpSpPr>
        <p:grpSpPr>
          <a:xfrm>
            <a:off x="6880153" y="6226118"/>
            <a:ext cx="459483" cy="392623"/>
            <a:chOff x="875902" y="4490866"/>
            <a:chExt cx="459483" cy="392623"/>
          </a:xfrm>
        </p:grpSpPr>
        <p:sp>
          <p:nvSpPr>
            <p:cNvPr id="14" name="椭圆 37">
              <a:extLst>
                <a:ext uri="{FF2B5EF4-FFF2-40B4-BE49-F238E27FC236}">
                  <a16:creationId xmlns:a16="http://schemas.microsoft.com/office/drawing/2014/main" id="{40822062-BD91-4FCF-B735-BAFD316A73EA}"/>
                </a:ext>
              </a:extLst>
            </p:cNvPr>
            <p:cNvSpPr/>
            <p:nvPr/>
          </p:nvSpPr>
          <p:spPr>
            <a:xfrm>
              <a:off x="875902" y="4490866"/>
              <a:ext cx="355560" cy="392623"/>
            </a:xfrm>
            <a:custGeom>
              <a:avLst/>
              <a:gdLst>
                <a:gd name="T0" fmla="*/ 4679 w 5850"/>
                <a:gd name="T1" fmla="*/ 4350 h 6469"/>
                <a:gd name="T2" fmla="*/ 3615 w 5850"/>
                <a:gd name="T3" fmla="*/ 3289 h 6469"/>
                <a:gd name="T4" fmla="*/ 3638 w 5850"/>
                <a:gd name="T5" fmla="*/ 3151 h 6469"/>
                <a:gd name="T6" fmla="*/ 3969 w 5850"/>
                <a:gd name="T7" fmla="*/ 2500 h 6469"/>
                <a:gd name="T8" fmla="*/ 4273 w 5850"/>
                <a:gd name="T9" fmla="*/ 1950 h 6469"/>
                <a:gd name="T10" fmla="*/ 4154 w 5850"/>
                <a:gd name="T11" fmla="*/ 1678 h 6469"/>
                <a:gd name="T12" fmla="*/ 4238 w 5850"/>
                <a:gd name="T13" fmla="*/ 1107 h 6469"/>
                <a:gd name="T14" fmla="*/ 2940 w 5850"/>
                <a:gd name="T15" fmla="*/ 0 h 6469"/>
                <a:gd name="T16" fmla="*/ 2925 w 5850"/>
                <a:gd name="T17" fmla="*/ 0 h 6469"/>
                <a:gd name="T18" fmla="*/ 2911 w 5850"/>
                <a:gd name="T19" fmla="*/ 0 h 6469"/>
                <a:gd name="T20" fmla="*/ 1612 w 5850"/>
                <a:gd name="T21" fmla="*/ 1107 h 6469"/>
                <a:gd name="T22" fmla="*/ 1696 w 5850"/>
                <a:gd name="T23" fmla="*/ 1678 h 6469"/>
                <a:gd name="T24" fmla="*/ 1578 w 5850"/>
                <a:gd name="T25" fmla="*/ 1950 h 6469"/>
                <a:gd name="T26" fmla="*/ 1881 w 5850"/>
                <a:gd name="T27" fmla="*/ 2500 h 6469"/>
                <a:gd name="T28" fmla="*/ 2213 w 5850"/>
                <a:gd name="T29" fmla="*/ 3151 h 6469"/>
                <a:gd name="T30" fmla="*/ 2235 w 5850"/>
                <a:gd name="T31" fmla="*/ 3289 h 6469"/>
                <a:gd name="T32" fmla="*/ 1172 w 5850"/>
                <a:gd name="T33" fmla="*/ 4350 h 6469"/>
                <a:gd name="T34" fmla="*/ 0 w 5850"/>
                <a:gd name="T35" fmla="*/ 5141 h 6469"/>
                <a:gd name="T36" fmla="*/ 0 w 5850"/>
                <a:gd name="T37" fmla="*/ 6469 h 6469"/>
                <a:gd name="T38" fmla="*/ 2923 w 5850"/>
                <a:gd name="T39" fmla="*/ 6469 h 6469"/>
                <a:gd name="T40" fmla="*/ 2927 w 5850"/>
                <a:gd name="T41" fmla="*/ 6469 h 6469"/>
                <a:gd name="T42" fmla="*/ 5850 w 5850"/>
                <a:gd name="T43" fmla="*/ 6469 h 6469"/>
                <a:gd name="T44" fmla="*/ 5850 w 5850"/>
                <a:gd name="T45" fmla="*/ 5141 h 6469"/>
                <a:gd name="T46" fmla="*/ 4679 w 5850"/>
                <a:gd name="T47" fmla="*/ 4350 h 6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50" h="6469">
                  <a:moveTo>
                    <a:pt x="4679" y="4350"/>
                  </a:moveTo>
                  <a:cubicBezTo>
                    <a:pt x="3873" y="4059"/>
                    <a:pt x="3615" y="3814"/>
                    <a:pt x="3615" y="3289"/>
                  </a:cubicBezTo>
                  <a:cubicBezTo>
                    <a:pt x="3615" y="3231"/>
                    <a:pt x="3624" y="3187"/>
                    <a:pt x="3638" y="3151"/>
                  </a:cubicBezTo>
                  <a:cubicBezTo>
                    <a:pt x="3701" y="2989"/>
                    <a:pt x="3881" y="2971"/>
                    <a:pt x="3969" y="2500"/>
                  </a:cubicBezTo>
                  <a:cubicBezTo>
                    <a:pt x="4014" y="2260"/>
                    <a:pt x="4231" y="2496"/>
                    <a:pt x="4273" y="1950"/>
                  </a:cubicBezTo>
                  <a:cubicBezTo>
                    <a:pt x="4273" y="1732"/>
                    <a:pt x="4154" y="1678"/>
                    <a:pt x="4154" y="1678"/>
                  </a:cubicBezTo>
                  <a:cubicBezTo>
                    <a:pt x="4154" y="1678"/>
                    <a:pt x="4215" y="1355"/>
                    <a:pt x="4238" y="1107"/>
                  </a:cubicBezTo>
                  <a:cubicBezTo>
                    <a:pt x="4268" y="798"/>
                    <a:pt x="4058" y="0"/>
                    <a:pt x="2940" y="0"/>
                  </a:cubicBezTo>
                  <a:cubicBezTo>
                    <a:pt x="2935" y="0"/>
                    <a:pt x="2930" y="0"/>
                    <a:pt x="2925" y="0"/>
                  </a:cubicBezTo>
                  <a:cubicBezTo>
                    <a:pt x="2921" y="0"/>
                    <a:pt x="2916" y="0"/>
                    <a:pt x="2911" y="0"/>
                  </a:cubicBezTo>
                  <a:cubicBezTo>
                    <a:pt x="1793" y="0"/>
                    <a:pt x="1583" y="798"/>
                    <a:pt x="1612" y="1107"/>
                  </a:cubicBezTo>
                  <a:cubicBezTo>
                    <a:pt x="1636" y="1355"/>
                    <a:pt x="1696" y="1678"/>
                    <a:pt x="1696" y="1678"/>
                  </a:cubicBezTo>
                  <a:cubicBezTo>
                    <a:pt x="1696" y="1678"/>
                    <a:pt x="1578" y="1732"/>
                    <a:pt x="1578" y="1950"/>
                  </a:cubicBezTo>
                  <a:cubicBezTo>
                    <a:pt x="1619" y="2496"/>
                    <a:pt x="1837" y="2260"/>
                    <a:pt x="1881" y="2500"/>
                  </a:cubicBezTo>
                  <a:cubicBezTo>
                    <a:pt x="1970" y="2971"/>
                    <a:pt x="2150" y="2989"/>
                    <a:pt x="2213" y="3151"/>
                  </a:cubicBezTo>
                  <a:cubicBezTo>
                    <a:pt x="2227" y="3187"/>
                    <a:pt x="2235" y="3231"/>
                    <a:pt x="2235" y="3289"/>
                  </a:cubicBezTo>
                  <a:cubicBezTo>
                    <a:pt x="2235" y="3814"/>
                    <a:pt x="1978" y="4059"/>
                    <a:pt x="1172" y="4350"/>
                  </a:cubicBezTo>
                  <a:cubicBezTo>
                    <a:pt x="364" y="4641"/>
                    <a:pt x="0" y="4938"/>
                    <a:pt x="0" y="5141"/>
                  </a:cubicBezTo>
                  <a:lnTo>
                    <a:pt x="0" y="6469"/>
                  </a:lnTo>
                  <a:lnTo>
                    <a:pt x="2923" y="6469"/>
                  </a:lnTo>
                  <a:lnTo>
                    <a:pt x="2927" y="6469"/>
                  </a:lnTo>
                  <a:lnTo>
                    <a:pt x="5850" y="6469"/>
                  </a:lnTo>
                  <a:lnTo>
                    <a:pt x="5850" y="5141"/>
                  </a:lnTo>
                  <a:cubicBezTo>
                    <a:pt x="5850" y="4938"/>
                    <a:pt x="5487" y="4641"/>
                    <a:pt x="4679" y="435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</a:endParaRPr>
            </a:p>
          </p:txBody>
        </p:sp>
        <p:sp>
          <p:nvSpPr>
            <p:cNvPr id="15" name="椭圆 37">
              <a:extLst>
                <a:ext uri="{FF2B5EF4-FFF2-40B4-BE49-F238E27FC236}">
                  <a16:creationId xmlns:a16="http://schemas.microsoft.com/office/drawing/2014/main" id="{2485CEEE-D6A7-4B63-BA2E-98F76CF97C84}"/>
                </a:ext>
              </a:extLst>
            </p:cNvPr>
            <p:cNvSpPr/>
            <p:nvPr/>
          </p:nvSpPr>
          <p:spPr>
            <a:xfrm>
              <a:off x="1064176" y="4504716"/>
              <a:ext cx="271209" cy="314200"/>
            </a:xfrm>
            <a:custGeom>
              <a:avLst/>
              <a:gdLst>
                <a:gd name="T0" fmla="*/ 4679 w 5850"/>
                <a:gd name="T1" fmla="*/ 4350 h 6469"/>
                <a:gd name="T2" fmla="*/ 3615 w 5850"/>
                <a:gd name="T3" fmla="*/ 3289 h 6469"/>
                <a:gd name="T4" fmla="*/ 3638 w 5850"/>
                <a:gd name="T5" fmla="*/ 3151 h 6469"/>
                <a:gd name="T6" fmla="*/ 3969 w 5850"/>
                <a:gd name="T7" fmla="*/ 2500 h 6469"/>
                <a:gd name="T8" fmla="*/ 4273 w 5850"/>
                <a:gd name="T9" fmla="*/ 1950 h 6469"/>
                <a:gd name="T10" fmla="*/ 4154 w 5850"/>
                <a:gd name="T11" fmla="*/ 1678 h 6469"/>
                <a:gd name="T12" fmla="*/ 4238 w 5850"/>
                <a:gd name="T13" fmla="*/ 1107 h 6469"/>
                <a:gd name="T14" fmla="*/ 2940 w 5850"/>
                <a:gd name="T15" fmla="*/ 0 h 6469"/>
                <a:gd name="T16" fmla="*/ 2925 w 5850"/>
                <a:gd name="T17" fmla="*/ 0 h 6469"/>
                <a:gd name="T18" fmla="*/ 2911 w 5850"/>
                <a:gd name="T19" fmla="*/ 0 h 6469"/>
                <a:gd name="T20" fmla="*/ 1612 w 5850"/>
                <a:gd name="T21" fmla="*/ 1107 h 6469"/>
                <a:gd name="T22" fmla="*/ 1696 w 5850"/>
                <a:gd name="T23" fmla="*/ 1678 h 6469"/>
                <a:gd name="T24" fmla="*/ 1578 w 5850"/>
                <a:gd name="T25" fmla="*/ 1950 h 6469"/>
                <a:gd name="T26" fmla="*/ 1881 w 5850"/>
                <a:gd name="T27" fmla="*/ 2500 h 6469"/>
                <a:gd name="T28" fmla="*/ 2213 w 5850"/>
                <a:gd name="T29" fmla="*/ 3151 h 6469"/>
                <a:gd name="T30" fmla="*/ 2235 w 5850"/>
                <a:gd name="T31" fmla="*/ 3289 h 6469"/>
                <a:gd name="T32" fmla="*/ 1172 w 5850"/>
                <a:gd name="T33" fmla="*/ 4350 h 6469"/>
                <a:gd name="T34" fmla="*/ 0 w 5850"/>
                <a:gd name="T35" fmla="*/ 5141 h 6469"/>
                <a:gd name="T36" fmla="*/ 0 w 5850"/>
                <a:gd name="T37" fmla="*/ 6469 h 6469"/>
                <a:gd name="T38" fmla="*/ 2923 w 5850"/>
                <a:gd name="T39" fmla="*/ 6469 h 6469"/>
                <a:gd name="T40" fmla="*/ 2927 w 5850"/>
                <a:gd name="T41" fmla="*/ 6469 h 6469"/>
                <a:gd name="T42" fmla="*/ 5850 w 5850"/>
                <a:gd name="T43" fmla="*/ 6469 h 6469"/>
                <a:gd name="T44" fmla="*/ 5850 w 5850"/>
                <a:gd name="T45" fmla="*/ 5141 h 6469"/>
                <a:gd name="T46" fmla="*/ 4679 w 5850"/>
                <a:gd name="T47" fmla="*/ 4350 h 6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50" h="6469">
                  <a:moveTo>
                    <a:pt x="4679" y="4350"/>
                  </a:moveTo>
                  <a:cubicBezTo>
                    <a:pt x="3873" y="4059"/>
                    <a:pt x="3615" y="3814"/>
                    <a:pt x="3615" y="3289"/>
                  </a:cubicBezTo>
                  <a:cubicBezTo>
                    <a:pt x="3615" y="3231"/>
                    <a:pt x="3624" y="3187"/>
                    <a:pt x="3638" y="3151"/>
                  </a:cubicBezTo>
                  <a:cubicBezTo>
                    <a:pt x="3701" y="2989"/>
                    <a:pt x="3881" y="2971"/>
                    <a:pt x="3969" y="2500"/>
                  </a:cubicBezTo>
                  <a:cubicBezTo>
                    <a:pt x="4014" y="2260"/>
                    <a:pt x="4231" y="2496"/>
                    <a:pt x="4273" y="1950"/>
                  </a:cubicBezTo>
                  <a:cubicBezTo>
                    <a:pt x="4273" y="1732"/>
                    <a:pt x="4154" y="1678"/>
                    <a:pt x="4154" y="1678"/>
                  </a:cubicBezTo>
                  <a:cubicBezTo>
                    <a:pt x="4154" y="1678"/>
                    <a:pt x="4215" y="1355"/>
                    <a:pt x="4238" y="1107"/>
                  </a:cubicBezTo>
                  <a:cubicBezTo>
                    <a:pt x="4268" y="798"/>
                    <a:pt x="4058" y="0"/>
                    <a:pt x="2940" y="0"/>
                  </a:cubicBezTo>
                  <a:cubicBezTo>
                    <a:pt x="2935" y="0"/>
                    <a:pt x="2930" y="0"/>
                    <a:pt x="2925" y="0"/>
                  </a:cubicBezTo>
                  <a:cubicBezTo>
                    <a:pt x="2921" y="0"/>
                    <a:pt x="2916" y="0"/>
                    <a:pt x="2911" y="0"/>
                  </a:cubicBezTo>
                  <a:cubicBezTo>
                    <a:pt x="1793" y="0"/>
                    <a:pt x="1583" y="798"/>
                    <a:pt x="1612" y="1107"/>
                  </a:cubicBezTo>
                  <a:cubicBezTo>
                    <a:pt x="1636" y="1355"/>
                    <a:pt x="1696" y="1678"/>
                    <a:pt x="1696" y="1678"/>
                  </a:cubicBezTo>
                  <a:cubicBezTo>
                    <a:pt x="1696" y="1678"/>
                    <a:pt x="1578" y="1732"/>
                    <a:pt x="1578" y="1950"/>
                  </a:cubicBezTo>
                  <a:cubicBezTo>
                    <a:pt x="1619" y="2496"/>
                    <a:pt x="1837" y="2260"/>
                    <a:pt x="1881" y="2500"/>
                  </a:cubicBezTo>
                  <a:cubicBezTo>
                    <a:pt x="1970" y="2971"/>
                    <a:pt x="2150" y="2989"/>
                    <a:pt x="2213" y="3151"/>
                  </a:cubicBezTo>
                  <a:cubicBezTo>
                    <a:pt x="2227" y="3187"/>
                    <a:pt x="2235" y="3231"/>
                    <a:pt x="2235" y="3289"/>
                  </a:cubicBezTo>
                  <a:cubicBezTo>
                    <a:pt x="2235" y="3814"/>
                    <a:pt x="1978" y="4059"/>
                    <a:pt x="1172" y="4350"/>
                  </a:cubicBezTo>
                  <a:cubicBezTo>
                    <a:pt x="364" y="4641"/>
                    <a:pt x="0" y="4938"/>
                    <a:pt x="0" y="5141"/>
                  </a:cubicBezTo>
                  <a:lnTo>
                    <a:pt x="0" y="6469"/>
                  </a:lnTo>
                  <a:lnTo>
                    <a:pt x="2923" y="6469"/>
                  </a:lnTo>
                  <a:lnTo>
                    <a:pt x="2927" y="6469"/>
                  </a:lnTo>
                  <a:lnTo>
                    <a:pt x="5850" y="6469"/>
                  </a:lnTo>
                  <a:lnTo>
                    <a:pt x="5850" y="5141"/>
                  </a:lnTo>
                  <a:cubicBezTo>
                    <a:pt x="5850" y="4938"/>
                    <a:pt x="5487" y="4641"/>
                    <a:pt x="4679" y="435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</a:endParaRPr>
            </a:p>
          </p:txBody>
        </p:sp>
      </p:grpSp>
      <p:grpSp>
        <p:nvGrpSpPr>
          <p:cNvPr id="16" name="Group 28">
            <a:extLst>
              <a:ext uri="{FF2B5EF4-FFF2-40B4-BE49-F238E27FC236}">
                <a16:creationId xmlns:a16="http://schemas.microsoft.com/office/drawing/2014/main" id="{8706B10C-E6B5-4065-9620-F02D6E441EFA}"/>
              </a:ext>
            </a:extLst>
          </p:cNvPr>
          <p:cNvGrpSpPr/>
          <p:nvPr/>
        </p:nvGrpSpPr>
        <p:grpSpPr>
          <a:xfrm>
            <a:off x="7015832" y="5654947"/>
            <a:ext cx="253535" cy="369333"/>
            <a:chOff x="4174136" y="3762623"/>
            <a:chExt cx="330200" cy="481012"/>
          </a:xfrm>
          <a:solidFill>
            <a:schemeClr val="accent1"/>
          </a:solidFill>
        </p:grpSpPr>
        <p:sp>
          <p:nvSpPr>
            <p:cNvPr id="17" name="Freeform: Shape 29">
              <a:extLst>
                <a:ext uri="{FF2B5EF4-FFF2-40B4-BE49-F238E27FC236}">
                  <a16:creationId xmlns:a16="http://schemas.microsoft.com/office/drawing/2014/main" id="{21C1E814-E0C4-4672-AE97-6233D89F5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4136" y="3762623"/>
              <a:ext cx="330200" cy="481012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5 w 88"/>
                <a:gd name="T15" fmla="*/ 109 h 128"/>
                <a:gd name="T16" fmla="*/ 35 w 88"/>
                <a:gd name="T17" fmla="*/ 111 h 128"/>
                <a:gd name="T18" fmla="*/ 32 w 88"/>
                <a:gd name="T19" fmla="*/ 103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5 w 88"/>
                <a:gd name="T27" fmla="*/ 109 h 128"/>
                <a:gd name="T28" fmla="*/ 31 w 88"/>
                <a:gd name="T29" fmla="*/ 99 h 128"/>
                <a:gd name="T30" fmla="*/ 29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99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6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70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19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4"/>
                    <a:pt x="27" y="128"/>
                    <a:pt x="44" y="128"/>
                  </a:cubicBezTo>
                  <a:cubicBezTo>
                    <a:pt x="61" y="128"/>
                    <a:pt x="60" y="114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19"/>
                    <a:pt x="68" y="0"/>
                    <a:pt x="44" y="0"/>
                  </a:cubicBezTo>
                  <a:close/>
                  <a:moveTo>
                    <a:pt x="55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6" y="103"/>
                    <a:pt x="56" y="104"/>
                  </a:cubicBezTo>
                  <a:cubicBezTo>
                    <a:pt x="55" y="106"/>
                    <a:pt x="55" y="107"/>
                    <a:pt x="55" y="109"/>
                  </a:cubicBezTo>
                  <a:close/>
                  <a:moveTo>
                    <a:pt x="31" y="99"/>
                  </a:moveTo>
                  <a:cubicBezTo>
                    <a:pt x="30" y="97"/>
                    <a:pt x="30" y="94"/>
                    <a:pt x="29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99"/>
                  </a:lnTo>
                  <a:close/>
                  <a:moveTo>
                    <a:pt x="44" y="120"/>
                  </a:moveTo>
                  <a:cubicBezTo>
                    <a:pt x="40" y="120"/>
                    <a:pt x="38" y="119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6" y="84"/>
                    <a:pt x="26" y="84"/>
                    <a:pt x="26" y="84"/>
                  </a:cubicBezTo>
                  <a:cubicBezTo>
                    <a:pt x="24" y="79"/>
                    <a:pt x="21" y="75"/>
                    <a:pt x="19" y="71"/>
                  </a:cubicBezTo>
                  <a:cubicBezTo>
                    <a:pt x="14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70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latin typeface="Calibri" panose="020F0502020204030204" pitchFamily="34" charset="0"/>
              </a:endParaRPr>
            </a:p>
          </p:txBody>
        </p:sp>
        <p:sp>
          <p:nvSpPr>
            <p:cNvPr id="18" name="Freeform: Shape 30">
              <a:extLst>
                <a:ext uri="{FF2B5EF4-FFF2-40B4-BE49-F238E27FC236}">
                  <a16:creationId xmlns:a16="http://schemas.microsoft.com/office/drawing/2014/main" id="{663D8269-949B-4109-95A7-335402D9C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748" y="3837235"/>
              <a:ext cx="96838" cy="98425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latin typeface="Calibri" panose="020F0502020204030204" pitchFamily="34" charset="0"/>
              </a:endParaRPr>
            </a:p>
          </p:txBody>
        </p:sp>
      </p:grpSp>
      <p:sp>
        <p:nvSpPr>
          <p:cNvPr id="19" name="文本框 16">
            <a:extLst>
              <a:ext uri="{FF2B5EF4-FFF2-40B4-BE49-F238E27FC236}">
                <a16:creationId xmlns:a16="http://schemas.microsoft.com/office/drawing/2014/main" id="{4B1EEC9E-E290-4ADC-8B05-EBFE5CB2B677}"/>
              </a:ext>
            </a:extLst>
          </p:cNvPr>
          <p:cNvSpPr txBox="1"/>
          <p:nvPr/>
        </p:nvSpPr>
        <p:spPr>
          <a:xfrm>
            <a:off x="7398157" y="5649674"/>
            <a:ext cx="4303518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2000" b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Mentor: Nguyen Xuan Thong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1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12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713" y="0"/>
            <a:ext cx="177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9216" y="1699125"/>
            <a:ext cx="250779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PART 04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000" y="259800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3600">
                <a:latin typeface="+mn-lt"/>
                <a:cs typeface="+mn-ea"/>
                <a:sym typeface="+mn-lt"/>
              </a:rPr>
              <a:t>Previous week work overview</a:t>
            </a:r>
            <a:endParaRPr lang="zh-CN" altLang="en-US" sz="3600" dirty="0">
              <a:latin typeface="+mn-lt"/>
              <a:cs typeface="+mn-ea"/>
              <a:sym typeface="+mn-lt"/>
            </a:endParaRPr>
          </a:p>
        </p:txBody>
      </p:sp>
      <p:pic>
        <p:nvPicPr>
          <p:cNvPr id="9220" name="Picture 4" descr="Image result for work plan png">
            <a:extLst>
              <a:ext uri="{FF2B5EF4-FFF2-40B4-BE49-F238E27FC236}">
                <a16:creationId xmlns:a16="http://schemas.microsoft.com/office/drawing/2014/main" id="{FFF24DBC-C7DA-435E-977C-6C55947BD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85" y="3496881"/>
            <a:ext cx="4521200" cy="307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work plan png">
            <a:extLst>
              <a:ext uri="{FF2B5EF4-FFF2-40B4-BE49-F238E27FC236}">
                <a16:creationId xmlns:a16="http://schemas.microsoft.com/office/drawing/2014/main" id="{584C2E9F-B34E-4F0D-B25C-1BA02DF6D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1" r="8137"/>
          <a:stretch/>
        </p:blipFill>
        <p:spPr bwMode="auto">
          <a:xfrm rot="5400000">
            <a:off x="46230" y="2016303"/>
            <a:ext cx="5156201" cy="288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任意多边形 8"/>
          <p:cNvSpPr/>
          <p:nvPr/>
        </p:nvSpPr>
        <p:spPr>
          <a:xfrm>
            <a:off x="1382713" y="1149350"/>
            <a:ext cx="452120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019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íśḷíḑè"/>
          <p:cNvGrpSpPr/>
          <p:nvPr/>
        </p:nvGrpSpPr>
        <p:grpSpPr>
          <a:xfrm>
            <a:off x="817274" y="2018373"/>
            <a:ext cx="2521229" cy="2605761"/>
            <a:chOff x="849666" y="1269514"/>
            <a:chExt cx="4597624" cy="4751774"/>
          </a:xfrm>
        </p:grpSpPr>
        <p:sp>
          <p:nvSpPr>
            <p:cNvPr id="20" name="îṩḻîḍé"/>
            <p:cNvSpPr/>
            <p:nvPr/>
          </p:nvSpPr>
          <p:spPr>
            <a:xfrm>
              <a:off x="849666" y="1433424"/>
              <a:ext cx="4587864" cy="4587864"/>
            </a:xfrm>
            <a:prstGeom prst="arc">
              <a:avLst>
                <a:gd name="adj1" fmla="val 20230496"/>
                <a:gd name="adj2" fmla="val 21370915"/>
              </a:avLst>
            </a:prstGeom>
            <a:noFill/>
            <a:ln w="28575" cap="rnd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isľiḋé"/>
            <p:cNvSpPr/>
            <p:nvPr/>
          </p:nvSpPr>
          <p:spPr>
            <a:xfrm>
              <a:off x="859426" y="1433424"/>
              <a:ext cx="4587864" cy="4587864"/>
            </a:xfrm>
            <a:prstGeom prst="arc">
              <a:avLst>
                <a:gd name="adj1" fmla="val 43325"/>
                <a:gd name="adj2" fmla="val 3696807"/>
              </a:avLst>
            </a:prstGeom>
            <a:noFill/>
            <a:ln w="285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ï$ľîdè"/>
            <p:cNvSpPr/>
            <p:nvPr/>
          </p:nvSpPr>
          <p:spPr>
            <a:xfrm>
              <a:off x="1155689" y="1729688"/>
              <a:ext cx="3995334" cy="39953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íSḻíḋê"/>
            <p:cNvSpPr/>
            <p:nvPr/>
          </p:nvSpPr>
          <p:spPr>
            <a:xfrm>
              <a:off x="1511761" y="2085760"/>
              <a:ext cx="3283189" cy="328318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" name="ïŝḷíḋê"/>
            <p:cNvSpPr/>
            <p:nvPr/>
          </p:nvSpPr>
          <p:spPr>
            <a:xfrm>
              <a:off x="1871473" y="2445471"/>
              <a:ext cx="2563766" cy="256376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" name="íšḻîďè"/>
            <p:cNvSpPr/>
            <p:nvPr/>
          </p:nvSpPr>
          <p:spPr>
            <a:xfrm>
              <a:off x="2172453" y="2759926"/>
              <a:ext cx="1934857" cy="19348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" name="îṡḷiďe"/>
            <p:cNvSpPr/>
            <p:nvPr/>
          </p:nvSpPr>
          <p:spPr>
            <a:xfrm>
              <a:off x="2437092" y="3024566"/>
              <a:ext cx="1405578" cy="140557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" name="î$1íḑè"/>
            <p:cNvSpPr/>
            <p:nvPr/>
          </p:nvSpPr>
          <p:spPr>
            <a:xfrm>
              <a:off x="2665468" y="3252941"/>
              <a:ext cx="948827" cy="94882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" name="ïṧ1îḓe"/>
            <p:cNvSpPr/>
            <p:nvPr/>
          </p:nvSpPr>
          <p:spPr>
            <a:xfrm>
              <a:off x="2899637" y="3487111"/>
              <a:ext cx="480488" cy="4804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29" name="iS1íḑé"/>
            <p:cNvGrpSpPr/>
            <p:nvPr/>
          </p:nvGrpSpPr>
          <p:grpSpPr>
            <a:xfrm rot="18972328" flipH="1">
              <a:off x="1710884" y="1269514"/>
              <a:ext cx="907690" cy="2899257"/>
              <a:chOff x="943993" y="1899821"/>
              <a:chExt cx="584445" cy="1866782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1" name="i$lïḑê"/>
              <p:cNvSpPr/>
              <p:nvPr/>
            </p:nvSpPr>
            <p:spPr>
              <a:xfrm>
                <a:off x="1186649" y="1973314"/>
                <a:ext cx="44388" cy="1793289"/>
              </a:xfrm>
              <a:custGeom>
                <a:avLst/>
                <a:gdLst>
                  <a:gd name="connsiteX0" fmla="*/ 44388 w 44388"/>
                  <a:gd name="connsiteY0" fmla="*/ 0 h 1793289"/>
                  <a:gd name="connsiteX1" fmla="*/ 44388 w 44388"/>
                  <a:gd name="connsiteY1" fmla="*/ 1793289 h 1793289"/>
                  <a:gd name="connsiteX2" fmla="*/ 0 w 44388"/>
                  <a:gd name="connsiteY2" fmla="*/ 1748901 h 1793289"/>
                  <a:gd name="connsiteX3" fmla="*/ 0 w 44388"/>
                  <a:gd name="connsiteY3" fmla="*/ 44388 h 1793289"/>
                  <a:gd name="connsiteX4" fmla="*/ 44388 w 44388"/>
                  <a:gd name="connsiteY4" fmla="*/ 0 h 1793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88" h="1793289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îšḷíḓè"/>
              <p:cNvSpPr/>
              <p:nvPr/>
            </p:nvSpPr>
            <p:spPr>
              <a:xfrm flipH="1">
                <a:off x="1231038" y="1973313"/>
                <a:ext cx="44388" cy="1793289"/>
              </a:xfrm>
              <a:custGeom>
                <a:avLst/>
                <a:gdLst>
                  <a:gd name="connsiteX0" fmla="*/ 44388 w 44388"/>
                  <a:gd name="connsiteY0" fmla="*/ 0 h 1793289"/>
                  <a:gd name="connsiteX1" fmla="*/ 44388 w 44388"/>
                  <a:gd name="connsiteY1" fmla="*/ 1793289 h 1793289"/>
                  <a:gd name="connsiteX2" fmla="*/ 0 w 44388"/>
                  <a:gd name="connsiteY2" fmla="*/ 1748901 h 1793289"/>
                  <a:gd name="connsiteX3" fmla="*/ 0 w 44388"/>
                  <a:gd name="connsiteY3" fmla="*/ 44388 h 1793289"/>
                  <a:gd name="connsiteX4" fmla="*/ 44388 w 44388"/>
                  <a:gd name="connsiteY4" fmla="*/ 0 h 1793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88" h="1793289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3" name="îṡľidé"/>
              <p:cNvSpPr/>
              <p:nvPr/>
            </p:nvSpPr>
            <p:spPr>
              <a:xfrm rot="16200000" flipV="1">
                <a:off x="1159899" y="1993153"/>
                <a:ext cx="461872" cy="275207"/>
              </a:xfrm>
              <a:prstGeom prst="parallelogram">
                <a:avLst>
                  <a:gd name="adj" fmla="val 57754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îs1îḑe"/>
              <p:cNvSpPr/>
              <p:nvPr/>
            </p:nvSpPr>
            <p:spPr>
              <a:xfrm rot="5400000" flipH="1" flipV="1">
                <a:off x="834385" y="2009429"/>
                <a:ext cx="461872" cy="242655"/>
              </a:xfrm>
              <a:prstGeom prst="parallelogram">
                <a:avLst>
                  <a:gd name="adj" fmla="val 65071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30" name="ïṣlíḍé"/>
            <p:cNvSpPr/>
            <p:nvPr/>
          </p:nvSpPr>
          <p:spPr>
            <a:xfrm>
              <a:off x="849666" y="1433424"/>
              <a:ext cx="4587864" cy="4587864"/>
            </a:xfrm>
            <a:prstGeom prst="arc">
              <a:avLst>
                <a:gd name="adj1" fmla="val 19067119"/>
                <a:gd name="adj2" fmla="val 19881577"/>
              </a:avLst>
            </a:prstGeom>
            <a:noFill/>
            <a:ln w="28575" cap="rnd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5122273" y="1320895"/>
            <a:ext cx="213378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RESEARCHING ABOUT ABI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826577" y="4076929"/>
            <a:ext cx="2817302" cy="1200329"/>
            <a:chOff x="1746064" y="2414846"/>
            <a:chExt cx="2817302" cy="1200329"/>
          </a:xfrm>
        </p:grpSpPr>
        <p:sp>
          <p:nvSpPr>
            <p:cNvPr id="42" name="文本框 41"/>
            <p:cNvSpPr txBox="1"/>
            <p:nvPr/>
          </p:nvSpPr>
          <p:spPr>
            <a:xfrm>
              <a:off x="1746064" y="2414846"/>
              <a:ext cx="28173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CREATE LIGHT-NODE ON RASPBERRY PI COMPLETELY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769578" y="2687681"/>
              <a:ext cx="2329282" cy="2743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976505" y="1308684"/>
            <a:ext cx="3464450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FIND THE WAY TO PUSH DATA SENSOR TO ETHEREUM BLOCKCHAIN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325606" y="4103188"/>
            <a:ext cx="332946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PUSH DATA FROM GUI TO INITIATIVE BLOCK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53" name="文本框 52"/>
            <p:cNvSpPr txBox="1"/>
            <p:nvPr/>
          </p:nvSpPr>
          <p:spPr>
            <a:xfrm>
              <a:off x="595313" y="38746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PREVIOUS WEEK TARGET</a:t>
              </a:r>
              <a:endParaRPr lang="zh-CN" altLang="en-US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1266" name="Picture 2" descr="Image result for abi smart contract">
            <a:extLst>
              <a:ext uri="{FF2B5EF4-FFF2-40B4-BE49-F238E27FC236}">
                <a16:creationId xmlns:a16="http://schemas.microsoft.com/office/drawing/2014/main" id="{B5EAAA03-0E3D-451C-B7DB-9AA297235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4" t="42920" r="14658" b="9985"/>
          <a:stretch/>
        </p:blipFill>
        <p:spPr bwMode="auto">
          <a:xfrm>
            <a:off x="4759564" y="2344301"/>
            <a:ext cx="2928321" cy="1102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68" name="Picture 4" descr="Image result for ethereum blockchain png">
            <a:extLst>
              <a:ext uri="{FF2B5EF4-FFF2-40B4-BE49-F238E27FC236}">
                <a16:creationId xmlns:a16="http://schemas.microsoft.com/office/drawing/2014/main" id="{B54A85C3-7487-456D-AC61-B8D0CD5B0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816" y="2429334"/>
            <a:ext cx="1371827" cy="13718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70" name="Picture 6" descr="Image result for raspnode">
            <a:extLst>
              <a:ext uri="{FF2B5EF4-FFF2-40B4-BE49-F238E27FC236}">
                <a16:creationId xmlns:a16="http://schemas.microsoft.com/office/drawing/2014/main" id="{BE2FF5AE-4E82-4AA7-9D05-6E6788E74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895" y="5261259"/>
            <a:ext cx="2699657" cy="1518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72" name="Picture 8" descr="Image result for json ethereum">
            <a:extLst>
              <a:ext uri="{FF2B5EF4-FFF2-40B4-BE49-F238E27FC236}">
                <a16:creationId xmlns:a16="http://schemas.microsoft.com/office/drawing/2014/main" id="{0A1DDE93-D741-4BFF-931A-0EFE9C223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629" y="4703240"/>
            <a:ext cx="3329465" cy="2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check png">
            <a:extLst>
              <a:ext uri="{FF2B5EF4-FFF2-40B4-BE49-F238E27FC236}">
                <a16:creationId xmlns:a16="http://schemas.microsoft.com/office/drawing/2014/main" id="{3399BDE8-FB67-4159-B795-E8603FFF0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491" y="1308684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 result for check png">
            <a:extLst>
              <a:ext uri="{FF2B5EF4-FFF2-40B4-BE49-F238E27FC236}">
                <a16:creationId xmlns:a16="http://schemas.microsoft.com/office/drawing/2014/main" id="{5693DC3C-9237-4068-9101-0BA5F9938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596" y="4956907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Image result for check png">
            <a:extLst>
              <a:ext uri="{FF2B5EF4-FFF2-40B4-BE49-F238E27FC236}">
                <a16:creationId xmlns:a16="http://schemas.microsoft.com/office/drawing/2014/main" id="{724E5648-EF21-40FD-B6D0-422BE53CB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151" y="1320895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2389E123-924A-4B5D-BE39-549044CB66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643" y="4812451"/>
            <a:ext cx="1214139" cy="68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3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5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958022" y="1414092"/>
            <a:ext cx="213378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RESEARCHING ABOUT </a:t>
            </a:r>
            <a:r>
              <a:rPr lang="en-US" altLang="zh-CN" sz="2400" b="1">
                <a:solidFill>
                  <a:srgbClr val="FF4344"/>
                </a:solidFill>
                <a:cs typeface="+mn-ea"/>
                <a:sym typeface="+mn-lt"/>
              </a:rPr>
              <a:t>ABI</a:t>
            </a:r>
            <a:endParaRPr lang="zh-CN" altLang="en-US" sz="2400" b="1" dirty="0">
              <a:solidFill>
                <a:srgbClr val="FF4344"/>
              </a:solidFill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41025" y="218860"/>
            <a:ext cx="5654975" cy="1014413"/>
            <a:chOff x="441025" y="218860"/>
            <a:chExt cx="5654975" cy="1014413"/>
          </a:xfrm>
        </p:grpSpPr>
        <p:sp>
          <p:nvSpPr>
            <p:cNvPr id="53" name="文本框 52"/>
            <p:cNvSpPr txBox="1"/>
            <p:nvPr/>
          </p:nvSpPr>
          <p:spPr>
            <a:xfrm>
              <a:off x="595313" y="387468"/>
              <a:ext cx="55006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Work Overview</a:t>
              </a: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1266" name="Picture 2" descr="Image result for abi smart contract">
            <a:extLst>
              <a:ext uri="{FF2B5EF4-FFF2-40B4-BE49-F238E27FC236}">
                <a16:creationId xmlns:a16="http://schemas.microsoft.com/office/drawing/2014/main" id="{B5EAAA03-0E3D-451C-B7DB-9AA297235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4" t="42920" r="14658" b="9985"/>
          <a:stretch/>
        </p:blipFill>
        <p:spPr bwMode="auto">
          <a:xfrm>
            <a:off x="595313" y="2437498"/>
            <a:ext cx="2928321" cy="1102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Picture 4" descr="Image result for check png">
            <a:extLst>
              <a:ext uri="{FF2B5EF4-FFF2-40B4-BE49-F238E27FC236}">
                <a16:creationId xmlns:a16="http://schemas.microsoft.com/office/drawing/2014/main" id="{3399BDE8-FB67-4159-B795-E8603FFF0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0" y="1401881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40532BE-0678-43B3-A5B4-A329A805773C}"/>
              </a:ext>
            </a:extLst>
          </p:cNvPr>
          <p:cNvSpPr/>
          <p:nvPr/>
        </p:nvSpPr>
        <p:spPr>
          <a:xfrm>
            <a:off x="5153180" y="1008195"/>
            <a:ext cx="608079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Contract </a:t>
            </a:r>
            <a:r>
              <a:rPr lang="en-US" sz="2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Binary Interface (ABI)</a:t>
            </a:r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is the standard way to interact with contracts in the Ethereum ecosystem, both from outside the blockchain and for contract-to-contract interaction.</a:t>
            </a:r>
            <a:endParaRPr lang="vi-VN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Hình chữ nhật 37">
            <a:extLst>
              <a:ext uri="{FF2B5EF4-FFF2-40B4-BE49-F238E27FC236}">
                <a16:creationId xmlns:a16="http://schemas.microsoft.com/office/drawing/2014/main" id="{5F5DC77D-1A7F-48F3-8DBE-7742AAE8250C}"/>
              </a:ext>
            </a:extLst>
          </p:cNvPr>
          <p:cNvSpPr/>
          <p:nvPr/>
        </p:nvSpPr>
        <p:spPr>
          <a:xfrm>
            <a:off x="5153180" y="2550625"/>
            <a:ext cx="608079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is </a:t>
            </a:r>
            <a:r>
              <a:rPr lang="en-US" sz="2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encoded</a:t>
            </a:r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according to its type, as described in this specification. The encoding is not self describing and thus requires a schema in order to </a:t>
            </a:r>
            <a:r>
              <a:rPr lang="en-US" sz="2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decode</a:t>
            </a:r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vi-VN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F5D0FAA6-3DDB-43E5-887A-47637BD6B287}"/>
              </a:ext>
            </a:extLst>
          </p:cNvPr>
          <p:cNvCxnSpPr>
            <a:stCxn id="11266" idx="3"/>
            <a:endCxn id="2" idx="1"/>
          </p:cNvCxnSpPr>
          <p:nvPr/>
        </p:nvCxnSpPr>
        <p:spPr>
          <a:xfrm flipV="1">
            <a:off x="3523634" y="1669915"/>
            <a:ext cx="1629546" cy="1318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Đường kết nối Mũi tên Thẳng 7">
            <a:extLst>
              <a:ext uri="{FF2B5EF4-FFF2-40B4-BE49-F238E27FC236}">
                <a16:creationId xmlns:a16="http://schemas.microsoft.com/office/drawing/2014/main" id="{0B34D72F-EB9A-450F-AED8-409D05C47C6C}"/>
              </a:ext>
            </a:extLst>
          </p:cNvPr>
          <p:cNvCxnSpPr>
            <a:stCxn id="11266" idx="3"/>
            <a:endCxn id="38" idx="1"/>
          </p:cNvCxnSpPr>
          <p:nvPr/>
        </p:nvCxnSpPr>
        <p:spPr>
          <a:xfrm>
            <a:off x="3523634" y="2988606"/>
            <a:ext cx="1629546" cy="698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38">
            <a:extLst>
              <a:ext uri="{FF2B5EF4-FFF2-40B4-BE49-F238E27FC236}">
                <a16:creationId xmlns:a16="http://schemas.microsoft.com/office/drawing/2014/main" id="{F6AE40E9-D12A-4255-8F15-5E30BA3DA145}"/>
              </a:ext>
            </a:extLst>
          </p:cNvPr>
          <p:cNvSpPr txBox="1"/>
          <p:nvPr/>
        </p:nvSpPr>
        <p:spPr>
          <a:xfrm>
            <a:off x="958022" y="4877399"/>
            <a:ext cx="249036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Mapping Solidity to ABI types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B21036A9-AD7D-44B5-B2FD-89137B712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541" y="3869799"/>
            <a:ext cx="8106755" cy="2846198"/>
          </a:xfrm>
          <a:prstGeom prst="rect">
            <a:avLst/>
          </a:prstGeom>
        </p:spPr>
      </p:pic>
      <p:pic>
        <p:nvPicPr>
          <p:cNvPr id="47" name="Picture 4" descr="Image result for check png">
            <a:extLst>
              <a:ext uri="{FF2B5EF4-FFF2-40B4-BE49-F238E27FC236}">
                <a16:creationId xmlns:a16="http://schemas.microsoft.com/office/drawing/2014/main" id="{E1BB5763-00E0-4AF7-8120-4C33D11F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65" y="4835580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233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958022" y="1414092"/>
            <a:ext cx="213378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RESEARCHING ABOUT </a:t>
            </a:r>
            <a:r>
              <a:rPr lang="en-US" altLang="zh-CN" sz="2400" b="1">
                <a:solidFill>
                  <a:srgbClr val="FF4344"/>
                </a:solidFill>
                <a:cs typeface="+mn-ea"/>
                <a:sym typeface="+mn-lt"/>
              </a:rPr>
              <a:t>ABI</a:t>
            </a:r>
            <a:endParaRPr lang="zh-CN" altLang="en-US" sz="2400" b="1" dirty="0">
              <a:solidFill>
                <a:srgbClr val="FF4344"/>
              </a:solidFill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41025" y="218860"/>
            <a:ext cx="5654975" cy="1014413"/>
            <a:chOff x="441025" y="218860"/>
            <a:chExt cx="5654975" cy="1014413"/>
          </a:xfrm>
        </p:grpSpPr>
        <p:sp>
          <p:nvSpPr>
            <p:cNvPr id="53" name="文本框 52"/>
            <p:cNvSpPr txBox="1"/>
            <p:nvPr/>
          </p:nvSpPr>
          <p:spPr>
            <a:xfrm>
              <a:off x="595313" y="387468"/>
              <a:ext cx="55006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Work Overview</a:t>
              </a: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1266" name="Picture 2" descr="Image result for abi smart contract">
            <a:extLst>
              <a:ext uri="{FF2B5EF4-FFF2-40B4-BE49-F238E27FC236}">
                <a16:creationId xmlns:a16="http://schemas.microsoft.com/office/drawing/2014/main" id="{B5EAAA03-0E3D-451C-B7DB-9AA297235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4" t="42920" r="14658" b="9985"/>
          <a:stretch/>
        </p:blipFill>
        <p:spPr bwMode="auto">
          <a:xfrm>
            <a:off x="595313" y="2437498"/>
            <a:ext cx="2928321" cy="1102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Picture 4" descr="Image result for check png">
            <a:extLst>
              <a:ext uri="{FF2B5EF4-FFF2-40B4-BE49-F238E27FC236}">
                <a16:creationId xmlns:a16="http://schemas.microsoft.com/office/drawing/2014/main" id="{3399BDE8-FB67-4159-B795-E8603FFF0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0" y="1401881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C3BE1A18-91EF-4C7D-8A4E-A33DACB14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585" y="277233"/>
            <a:ext cx="8350737" cy="630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17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353839" y="1401881"/>
            <a:ext cx="3464450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FIND THE WAY TO PUSH DATA SENSOR TO ETHEREUM BLOCKCHAIN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53" name="文本框 52"/>
            <p:cNvSpPr txBox="1"/>
            <p:nvPr/>
          </p:nvSpPr>
          <p:spPr>
            <a:xfrm>
              <a:off x="595313" y="38746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Work Overview</a:t>
              </a: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1268" name="Picture 4" descr="Image result for ethereum blockchain png">
            <a:extLst>
              <a:ext uri="{FF2B5EF4-FFF2-40B4-BE49-F238E27FC236}">
                <a16:creationId xmlns:a16="http://schemas.microsoft.com/office/drawing/2014/main" id="{B54A85C3-7487-456D-AC61-B8D0CD5B0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50" y="2522531"/>
            <a:ext cx="1371827" cy="13718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" name="Picture 4" descr="Image result for check png">
            <a:extLst>
              <a:ext uri="{FF2B5EF4-FFF2-40B4-BE49-F238E27FC236}">
                <a16:creationId xmlns:a16="http://schemas.microsoft.com/office/drawing/2014/main" id="{724E5648-EF21-40FD-B6D0-422BE53CB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485" y="1414092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EC484E6E-9A3A-48CB-84E2-97F51BD56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944" y="752109"/>
            <a:ext cx="7369023" cy="5960239"/>
          </a:xfrm>
          <a:prstGeom prst="rect">
            <a:avLst/>
          </a:prstGeom>
        </p:spPr>
      </p:pic>
      <p:sp>
        <p:nvSpPr>
          <p:cNvPr id="40" name="文本框 43">
            <a:extLst>
              <a:ext uri="{FF2B5EF4-FFF2-40B4-BE49-F238E27FC236}">
                <a16:creationId xmlns:a16="http://schemas.microsoft.com/office/drawing/2014/main" id="{A18B8E7B-A955-45DF-B89B-EFBA1BE0B119}"/>
              </a:ext>
            </a:extLst>
          </p:cNvPr>
          <p:cNvSpPr txBox="1"/>
          <p:nvPr/>
        </p:nvSpPr>
        <p:spPr>
          <a:xfrm>
            <a:off x="493315" y="5238140"/>
            <a:ext cx="243787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 i="1">
                <a:solidFill>
                  <a:srgbClr val="002060"/>
                </a:solidFill>
                <a:cs typeface="+mn-ea"/>
                <a:sym typeface="+mn-lt"/>
              </a:rPr>
              <a:t>“brigde” to communicate with web3.js</a:t>
            </a:r>
            <a:endParaRPr lang="zh-CN" altLang="en-US" sz="1600" b="1" i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pic>
        <p:nvPicPr>
          <p:cNvPr id="44" name="Picture 4" descr="Image result for node js">
            <a:extLst>
              <a:ext uri="{FF2B5EF4-FFF2-40B4-BE49-F238E27FC236}">
                <a16:creationId xmlns:a16="http://schemas.microsoft.com/office/drawing/2014/main" id="{26409812-65FB-4BC0-88B1-2749FECF4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378" y="4507813"/>
            <a:ext cx="1269751" cy="77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mage result for web3 js">
            <a:extLst>
              <a:ext uri="{FF2B5EF4-FFF2-40B4-BE49-F238E27FC236}">
                <a16:creationId xmlns:a16="http://schemas.microsoft.com/office/drawing/2014/main" id="{9A4C6703-5DC5-4906-9058-E3EAFDFB3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0953" r="18672" b="9093"/>
          <a:stretch/>
        </p:blipFill>
        <p:spPr bwMode="auto">
          <a:xfrm>
            <a:off x="3196409" y="5349301"/>
            <a:ext cx="948685" cy="94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Đường kết nối Mũi tên Thẳng 46">
            <a:extLst>
              <a:ext uri="{FF2B5EF4-FFF2-40B4-BE49-F238E27FC236}">
                <a16:creationId xmlns:a16="http://schemas.microsoft.com/office/drawing/2014/main" id="{6F356582-0D5D-467A-8466-1F7A81CCBBD3}"/>
              </a:ext>
            </a:extLst>
          </p:cNvPr>
          <p:cNvCxnSpPr>
            <a:cxnSpLocks/>
          </p:cNvCxnSpPr>
          <p:nvPr/>
        </p:nvCxnSpPr>
        <p:spPr>
          <a:xfrm flipV="1">
            <a:off x="421125" y="5840731"/>
            <a:ext cx="2620996" cy="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Hình ảnh 5">
            <a:extLst>
              <a:ext uri="{FF2B5EF4-FFF2-40B4-BE49-F238E27FC236}">
                <a16:creationId xmlns:a16="http://schemas.microsoft.com/office/drawing/2014/main" id="{822BD429-25C3-425F-B194-E684E20718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6356" y="-43944"/>
            <a:ext cx="5782416" cy="6913482"/>
          </a:xfrm>
          <a:prstGeom prst="rect">
            <a:avLst/>
          </a:prstGeom>
        </p:spPr>
      </p:pic>
      <p:sp>
        <p:nvSpPr>
          <p:cNvPr id="7" name="Ngoặc móc Trái 6">
            <a:extLst>
              <a:ext uri="{FF2B5EF4-FFF2-40B4-BE49-F238E27FC236}">
                <a16:creationId xmlns:a16="http://schemas.microsoft.com/office/drawing/2014/main" id="{9274BC13-345D-44A8-B296-D2F3AF04FE68}"/>
              </a:ext>
            </a:extLst>
          </p:cNvPr>
          <p:cNvSpPr/>
          <p:nvPr/>
        </p:nvSpPr>
        <p:spPr>
          <a:xfrm>
            <a:off x="5610701" y="502276"/>
            <a:ext cx="712826" cy="4546242"/>
          </a:xfrm>
          <a:prstGeom prst="leftBrace">
            <a:avLst>
              <a:gd name="adj1" fmla="val 33627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AF47618A-846E-4FF5-8351-F11CFB0A7452}"/>
              </a:ext>
            </a:extLst>
          </p:cNvPr>
          <p:cNvSpPr/>
          <p:nvPr/>
        </p:nvSpPr>
        <p:spPr>
          <a:xfrm>
            <a:off x="3103798" y="2488697"/>
            <a:ext cx="23166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Contract ABI</a:t>
            </a:r>
            <a:endParaRPr lang="vi-VN" sz="3200" b="1" cap="none" spc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9" name="Ngoặc móc Trái 48">
            <a:extLst>
              <a:ext uri="{FF2B5EF4-FFF2-40B4-BE49-F238E27FC236}">
                <a16:creationId xmlns:a16="http://schemas.microsoft.com/office/drawing/2014/main" id="{5C4EA376-EB9C-4EFC-A9DC-54B1ED1B68A8}"/>
              </a:ext>
            </a:extLst>
          </p:cNvPr>
          <p:cNvSpPr/>
          <p:nvPr/>
        </p:nvSpPr>
        <p:spPr>
          <a:xfrm>
            <a:off x="6091793" y="5840731"/>
            <a:ext cx="231733" cy="961829"/>
          </a:xfrm>
          <a:prstGeom prst="leftBrace">
            <a:avLst>
              <a:gd name="adj1" fmla="val 33627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ình chữ nhật 50">
            <a:extLst>
              <a:ext uri="{FF2B5EF4-FFF2-40B4-BE49-F238E27FC236}">
                <a16:creationId xmlns:a16="http://schemas.microsoft.com/office/drawing/2014/main" id="{5F031361-3FE5-4D0B-8C2C-DC10A512319A}"/>
              </a:ext>
            </a:extLst>
          </p:cNvPr>
          <p:cNvSpPr/>
          <p:nvPr/>
        </p:nvSpPr>
        <p:spPr>
          <a:xfrm>
            <a:off x="4177842" y="6020900"/>
            <a:ext cx="17892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getData()</a:t>
            </a:r>
            <a:endParaRPr lang="vi-VN" sz="3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F49E658-2996-4ED4-8AE5-5AF511A923C0}"/>
              </a:ext>
            </a:extLst>
          </p:cNvPr>
          <p:cNvSpPr/>
          <p:nvPr/>
        </p:nvSpPr>
        <p:spPr>
          <a:xfrm>
            <a:off x="8917943" y="1678879"/>
            <a:ext cx="28296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data-sensor.js</a:t>
            </a:r>
            <a:endParaRPr lang="vi-VN" sz="3600" b="1" cap="none" spc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4" name="Hình chữ nhật 53">
            <a:extLst>
              <a:ext uri="{FF2B5EF4-FFF2-40B4-BE49-F238E27FC236}">
                <a16:creationId xmlns:a16="http://schemas.microsoft.com/office/drawing/2014/main" id="{BAF71CB8-468B-4C58-9330-992BD4F6093E}"/>
              </a:ext>
            </a:extLst>
          </p:cNvPr>
          <p:cNvSpPr/>
          <p:nvPr/>
        </p:nvSpPr>
        <p:spPr>
          <a:xfrm>
            <a:off x="8115939" y="3406422"/>
            <a:ext cx="39597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node data-sensor.js</a:t>
            </a:r>
            <a:endParaRPr lang="vi-VN" sz="3600" b="1" cap="none" spc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3BD8CAFB-D101-4D9E-B8AB-0C0FA5744F60}"/>
              </a:ext>
            </a:extLst>
          </p:cNvPr>
          <p:cNvCxnSpPr>
            <a:cxnSpLocks/>
            <a:stCxn id="9" idx="2"/>
            <a:endCxn id="54" idx="0"/>
          </p:cNvCxnSpPr>
          <p:nvPr/>
        </p:nvCxnSpPr>
        <p:spPr>
          <a:xfrm flipH="1">
            <a:off x="10095808" y="2325210"/>
            <a:ext cx="236946" cy="108121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0" grpId="0"/>
      <p:bldP spid="7" grpId="0" animBg="1"/>
      <p:bldP spid="8" grpId="0"/>
      <p:bldP spid="49" grpId="0" animBg="1"/>
      <p:bldP spid="51" grpId="0"/>
      <p:bldP spid="9" grpId="0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3926750" y="79691"/>
            <a:ext cx="770700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FIND THE WAY TO PUSH DATA SENSOR TO ETHEREUM BLOCKCHAIN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53" name="文本框 52"/>
            <p:cNvSpPr txBox="1"/>
            <p:nvPr/>
          </p:nvSpPr>
          <p:spPr>
            <a:xfrm>
              <a:off x="595313" y="38746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Work Overview</a:t>
              </a: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1268" name="Picture 4" descr="Image result for ethereum blockchain png">
            <a:extLst>
              <a:ext uri="{FF2B5EF4-FFF2-40B4-BE49-F238E27FC236}">
                <a16:creationId xmlns:a16="http://schemas.microsoft.com/office/drawing/2014/main" id="{B54A85C3-7487-456D-AC61-B8D0CD5B0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680" y="115328"/>
            <a:ext cx="583197" cy="583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" name="Picture 4" descr="Image result for check png">
            <a:extLst>
              <a:ext uri="{FF2B5EF4-FFF2-40B4-BE49-F238E27FC236}">
                <a16:creationId xmlns:a16="http://schemas.microsoft.com/office/drawing/2014/main" id="{724E5648-EF21-40FD-B6D0-422BE53CB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665" y="64883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5A86B40E-DBE4-4C74-BDBC-AB4024EC92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65"/>
          <a:stretch/>
        </p:blipFill>
        <p:spPr>
          <a:xfrm>
            <a:off x="1866129" y="1467299"/>
            <a:ext cx="7596246" cy="1606173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8566D50B-1D22-40A2-A839-A1181F9AB2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412"/>
          <a:stretch/>
        </p:blipFill>
        <p:spPr>
          <a:xfrm>
            <a:off x="1866129" y="3314991"/>
            <a:ext cx="7598535" cy="3431056"/>
          </a:xfrm>
          <a:prstGeom prst="rect">
            <a:avLst/>
          </a:prstGeom>
        </p:spPr>
      </p:pic>
      <p:sp>
        <p:nvSpPr>
          <p:cNvPr id="5" name="Mũi tên: Cong Xuống 4">
            <a:extLst>
              <a:ext uri="{FF2B5EF4-FFF2-40B4-BE49-F238E27FC236}">
                <a16:creationId xmlns:a16="http://schemas.microsoft.com/office/drawing/2014/main" id="{E1B95C5D-99AC-4CD9-8EE9-83EE694ECC24}"/>
              </a:ext>
            </a:extLst>
          </p:cNvPr>
          <p:cNvSpPr/>
          <p:nvPr/>
        </p:nvSpPr>
        <p:spPr>
          <a:xfrm rot="5400000">
            <a:off x="8712609" y="3020149"/>
            <a:ext cx="2984195" cy="148466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176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775289" y="1401881"/>
            <a:ext cx="332946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PUSH DATA FROM GUI TO INITIATIVE BLOCK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53" name="文本框 52"/>
            <p:cNvSpPr txBox="1"/>
            <p:nvPr/>
          </p:nvSpPr>
          <p:spPr>
            <a:xfrm>
              <a:off x="595313" y="38746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PREVIOUS WEEK TARGET</a:t>
              </a:r>
              <a:endParaRPr lang="zh-CN" altLang="en-US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1272" name="Picture 8" descr="Image result for json ethereum">
            <a:extLst>
              <a:ext uri="{FF2B5EF4-FFF2-40B4-BE49-F238E27FC236}">
                <a16:creationId xmlns:a16="http://schemas.microsoft.com/office/drawing/2014/main" id="{0A1DDE93-D741-4BFF-931A-0EFE9C223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2001933"/>
            <a:ext cx="3329465" cy="2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2389E123-924A-4B5D-BE39-549044CB66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778" y="1719315"/>
            <a:ext cx="1214139" cy="68217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AED08E4-4741-456D-8CFC-7BCF5B2B7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474" y="3556388"/>
            <a:ext cx="66675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Đường kết nối: Mũi tên Gấp khúc 2">
            <a:extLst>
              <a:ext uri="{FF2B5EF4-FFF2-40B4-BE49-F238E27FC236}">
                <a16:creationId xmlns:a16="http://schemas.microsoft.com/office/drawing/2014/main" id="{A1616815-9A39-4165-AEAF-9B7845FCB2E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86337" y="3007540"/>
            <a:ext cx="2498717" cy="604439"/>
          </a:xfrm>
          <a:prstGeom prst="bentConnector3">
            <a:avLst>
              <a:gd name="adj1" fmla="val -1026"/>
            </a:avLst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7158286D-D65F-4C0F-938C-CC34891DE000}"/>
              </a:ext>
            </a:extLst>
          </p:cNvPr>
          <p:cNvSpPr/>
          <p:nvPr/>
        </p:nvSpPr>
        <p:spPr>
          <a:xfrm>
            <a:off x="5632012" y="2594217"/>
            <a:ext cx="20441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</a:t>
            </a:r>
            <a:endParaRPr lang="vi-VN" sz="4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840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713" y="0"/>
            <a:ext cx="177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9216" y="1699125"/>
            <a:ext cx="250779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chemeClr val="accent1"/>
                </a:solidFill>
                <a:cs typeface="+mn-ea"/>
                <a:sym typeface="+mn-lt"/>
              </a:rPr>
              <a:t>PART 05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88089" y="2588148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4800">
                <a:latin typeface="+mn-lt"/>
                <a:cs typeface="+mn-ea"/>
                <a:sym typeface="+mn-lt"/>
              </a:rPr>
              <a:t>This week work plan</a:t>
            </a:r>
            <a:endParaRPr lang="zh-CN" altLang="en-US" sz="4800" dirty="0">
              <a:latin typeface="+mn-lt"/>
              <a:cs typeface="+mn-ea"/>
              <a:sym typeface="+mn-lt"/>
            </a:endParaRPr>
          </a:p>
        </p:txBody>
      </p:sp>
      <p:pic>
        <p:nvPicPr>
          <p:cNvPr id="9222" name="Picture 6" descr="Image result for work plan">
            <a:extLst>
              <a:ext uri="{FF2B5EF4-FFF2-40B4-BE49-F238E27FC236}">
                <a16:creationId xmlns:a16="http://schemas.microsoft.com/office/drawing/2014/main" id="{B012DCAA-3B6F-4FB1-8CAF-CC025E56A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4" t="-281" r="39559" b="281"/>
          <a:stretch/>
        </p:blipFill>
        <p:spPr bwMode="auto">
          <a:xfrm>
            <a:off x="1521433" y="855813"/>
            <a:ext cx="2883882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54F60C-0397-412D-9FEB-C47546C3F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5" r="1"/>
          <a:stretch/>
        </p:blipFill>
        <p:spPr bwMode="auto">
          <a:xfrm>
            <a:off x="5048517" y="5190035"/>
            <a:ext cx="7014692" cy="157638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任意多边形 8"/>
          <p:cNvSpPr/>
          <p:nvPr/>
        </p:nvSpPr>
        <p:spPr>
          <a:xfrm>
            <a:off x="1382713" y="1149350"/>
            <a:ext cx="452120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7170" name="Picture 2" descr="Image result for embark framework">
            <a:extLst>
              <a:ext uri="{FF2B5EF4-FFF2-40B4-BE49-F238E27FC236}">
                <a16:creationId xmlns:a16="http://schemas.microsoft.com/office/drawing/2014/main" id="{629796CD-8CD6-4F0A-8667-6BBB96154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335" y="4719577"/>
            <a:ext cx="1983875" cy="198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B90EB4BA-68F8-4BCF-AF7A-DCF7E5FD4FEB}"/>
              </a:ext>
            </a:extLst>
          </p:cNvPr>
          <p:cNvSpPr/>
          <p:nvPr/>
        </p:nvSpPr>
        <p:spPr>
          <a:xfrm>
            <a:off x="5324508" y="5801366"/>
            <a:ext cx="47548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Embark Framework</a:t>
            </a:r>
            <a:endParaRPr lang="vi-VN" sz="44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F33E09E2-BAF7-4604-A2F4-80A879A813D2}"/>
              </a:ext>
            </a:extLst>
          </p:cNvPr>
          <p:cNvSpPr txBox="1"/>
          <p:nvPr/>
        </p:nvSpPr>
        <p:spPr>
          <a:xfrm>
            <a:off x="6300968" y="3490047"/>
            <a:ext cx="426916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>
                <a:solidFill>
                  <a:srgbClr val="30A8E0"/>
                </a:solidFill>
                <a:latin typeface="+mn-lt"/>
                <a:cs typeface="+mn-ea"/>
                <a:sym typeface="+mn-lt"/>
              </a:rPr>
              <a:t>DApp Front-end</a:t>
            </a:r>
            <a:endParaRPr lang="zh-CN" altLang="en-US" dirty="0">
              <a:solidFill>
                <a:srgbClr val="30A8E0"/>
              </a:solidFill>
              <a:latin typeface="+mn-lt"/>
              <a:cs typeface="+mn-ea"/>
              <a:sym typeface="+mn-lt"/>
            </a:endParaRPr>
          </a:p>
        </p:txBody>
      </p:sp>
      <p:pic>
        <p:nvPicPr>
          <p:cNvPr id="12" name="Picture 4" descr="Image result for GUI png">
            <a:extLst>
              <a:ext uri="{FF2B5EF4-FFF2-40B4-BE49-F238E27FC236}">
                <a16:creationId xmlns:a16="http://schemas.microsoft.com/office/drawing/2014/main" id="{A08C3299-71ED-406D-AA1F-9557368A3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669" y="3597405"/>
            <a:ext cx="886320" cy="8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33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9" grpId="0" animBg="1"/>
      <p:bldP spid="3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7DE41091-A204-4959-8936-0BE6737ED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19" r="-2837" b="-15888"/>
          <a:stretch/>
        </p:blipFill>
        <p:spPr bwMode="auto">
          <a:xfrm>
            <a:off x="-399245" y="5288754"/>
            <a:ext cx="12956146" cy="182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6A6A8051-A5EE-4209-BED3-BFAAB346F1E9}"/>
              </a:ext>
            </a:extLst>
          </p:cNvPr>
          <p:cNvSpPr/>
          <p:nvPr/>
        </p:nvSpPr>
        <p:spPr>
          <a:xfrm>
            <a:off x="4636393" y="5471083"/>
            <a:ext cx="75556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accent3">
                    <a:lumMod val="60000"/>
                    <a:lumOff val="40000"/>
                  </a:schemeClr>
                </a:solidFill>
                <a:latin typeface="Roboto"/>
              </a:rPr>
              <a:t>More than a</a:t>
            </a:r>
            <a:r>
              <a:rPr lang="en-US" sz="2400" b="1">
                <a:solidFill>
                  <a:srgbClr val="547E99"/>
                </a:solidFill>
                <a:latin typeface="Roboto"/>
              </a:rPr>
              <a:t> </a:t>
            </a:r>
            <a:r>
              <a:rPr lang="en-US" sz="2400" b="1">
                <a:solidFill>
                  <a:srgbClr val="FF4344"/>
                </a:solidFill>
                <a:latin typeface="Roboto"/>
              </a:rPr>
              <a:t>framework.</a:t>
            </a:r>
          </a:p>
          <a:p>
            <a:pPr algn="ctr"/>
            <a:r>
              <a:rPr lang="en-US" sz="2400">
                <a:solidFill>
                  <a:srgbClr val="FBFBFB"/>
                </a:solidFill>
                <a:latin typeface="Roboto"/>
              </a:rPr>
              <a:t>Embark is a platform that enables easy development and deployment of decentralized applications.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B92B91A-443B-4390-9F3D-A99BC9255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0876" cy="53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4385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943ACF6F-58F6-4DCD-A335-34B70FFF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424" y="2343955"/>
            <a:ext cx="9196576" cy="4514045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7935B94-3C49-4722-8664-D5E589DD4022}"/>
              </a:ext>
            </a:extLst>
          </p:cNvPr>
          <p:cNvSpPr/>
          <p:nvPr/>
        </p:nvSpPr>
        <p:spPr>
          <a:xfrm>
            <a:off x="928806" y="1432774"/>
            <a:ext cx="7141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cap="all">
                <a:solidFill>
                  <a:srgbClr val="547E99"/>
                </a:solidFill>
                <a:latin typeface="Roboto"/>
              </a:rPr>
              <a:t>EMBARK IS PART OF THE STATUS NETWORK</a:t>
            </a:r>
            <a:endParaRPr lang="en-US" sz="2400"/>
          </a:p>
        </p:txBody>
      </p:sp>
      <p:grpSp>
        <p:nvGrpSpPr>
          <p:cNvPr id="4" name="组合 10">
            <a:extLst>
              <a:ext uri="{FF2B5EF4-FFF2-40B4-BE49-F238E27FC236}">
                <a16:creationId xmlns:a16="http://schemas.microsoft.com/office/drawing/2014/main" id="{06C771B1-297A-4339-BE47-D72C6E304F06}"/>
              </a:ext>
            </a:extLst>
          </p:cNvPr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5" name="文本框 13">
              <a:extLst>
                <a:ext uri="{FF2B5EF4-FFF2-40B4-BE49-F238E27FC236}">
                  <a16:creationId xmlns:a16="http://schemas.microsoft.com/office/drawing/2014/main" id="{BC260435-7F0F-47A7-ACA7-EC8A6BAE7D43}"/>
                </a:ext>
              </a:extLst>
            </p:cNvPr>
            <p:cNvSpPr txBox="1"/>
            <p:nvPr/>
          </p:nvSpPr>
          <p:spPr>
            <a:xfrm>
              <a:off x="595313" y="46003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Work Plan</a:t>
              </a:r>
              <a:endParaRPr lang="zh-CN" altLang="en-US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6" name="任意多边形 12">
              <a:extLst>
                <a:ext uri="{FF2B5EF4-FFF2-40B4-BE49-F238E27FC236}">
                  <a16:creationId xmlns:a16="http://schemas.microsoft.com/office/drawing/2014/main" id="{6BEBA3F2-DC66-4BE1-8180-EC70820CC108}"/>
                </a:ext>
              </a:extLst>
            </p:cNvPr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9" name="Hình ảnh 8">
            <a:extLst>
              <a:ext uri="{FF2B5EF4-FFF2-40B4-BE49-F238E27FC236}">
                <a16:creationId xmlns:a16="http://schemas.microsoft.com/office/drawing/2014/main" id="{6EC7FF87-2C71-4588-A78B-61203D7CE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37" t="23740" r="18625" b="22265"/>
          <a:stretch/>
        </p:blipFill>
        <p:spPr>
          <a:xfrm>
            <a:off x="8070505" y="1233273"/>
            <a:ext cx="1558344" cy="69966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2326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22413" y="1230313"/>
            <a:ext cx="3718454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5400" b="1" dirty="0">
                <a:solidFill>
                  <a:schemeClr val="accent1"/>
                </a:solidFill>
                <a:cs typeface="+mn-ea"/>
                <a:sym typeface="+mn-lt"/>
              </a:rPr>
              <a:t>CONTENTS</a:t>
            </a:r>
            <a:endParaRPr lang="zh-CN" altLang="en-US" sz="5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167607" y="1653133"/>
            <a:ext cx="9856787" cy="3670300"/>
            <a:chOff x="1167607" y="1653133"/>
            <a:chExt cx="9856787" cy="3670300"/>
          </a:xfrm>
        </p:grpSpPr>
        <p:sp>
          <p:nvSpPr>
            <p:cNvPr id="9" name="任意多边形 8"/>
            <p:cNvSpPr/>
            <p:nvPr/>
          </p:nvSpPr>
          <p:spPr>
            <a:xfrm>
              <a:off x="1167607" y="1653133"/>
              <a:ext cx="9856787" cy="3670300"/>
            </a:xfrm>
            <a:custGeom>
              <a:avLst/>
              <a:gdLst>
                <a:gd name="connsiteX0" fmla="*/ 0 w 9856787"/>
                <a:gd name="connsiteY0" fmla="*/ 0 h 3670300"/>
                <a:gd name="connsiteX1" fmla="*/ 445293 w 9856787"/>
                <a:gd name="connsiteY1" fmla="*/ 0 h 3670300"/>
                <a:gd name="connsiteX2" fmla="*/ 445293 w 9856787"/>
                <a:gd name="connsiteY2" fmla="*/ 52375 h 3670300"/>
                <a:gd name="connsiteX3" fmla="*/ 52375 w 9856787"/>
                <a:gd name="connsiteY3" fmla="*/ 52375 h 3670300"/>
                <a:gd name="connsiteX4" fmla="*/ 52375 w 9856787"/>
                <a:gd name="connsiteY4" fmla="*/ 3617925 h 3670300"/>
                <a:gd name="connsiteX5" fmla="*/ 9804412 w 9856787"/>
                <a:gd name="connsiteY5" fmla="*/ 3617925 h 3670300"/>
                <a:gd name="connsiteX6" fmla="*/ 9804412 w 9856787"/>
                <a:gd name="connsiteY6" fmla="*/ 52375 h 3670300"/>
                <a:gd name="connsiteX7" fmla="*/ 4073260 w 9856787"/>
                <a:gd name="connsiteY7" fmla="*/ 52375 h 3670300"/>
                <a:gd name="connsiteX8" fmla="*/ 4073260 w 9856787"/>
                <a:gd name="connsiteY8" fmla="*/ 0 h 3670300"/>
                <a:gd name="connsiteX9" fmla="*/ 9856787 w 9856787"/>
                <a:gd name="connsiteY9" fmla="*/ 0 h 3670300"/>
                <a:gd name="connsiteX10" fmla="*/ 9856787 w 9856787"/>
                <a:gd name="connsiteY10" fmla="*/ 3670300 h 3670300"/>
                <a:gd name="connsiteX11" fmla="*/ 0 w 9856787"/>
                <a:gd name="connsiteY11" fmla="*/ 3670300 h 367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6787" h="3670300">
                  <a:moveTo>
                    <a:pt x="0" y="0"/>
                  </a:moveTo>
                  <a:lnTo>
                    <a:pt x="445293" y="0"/>
                  </a:lnTo>
                  <a:lnTo>
                    <a:pt x="445293" y="52375"/>
                  </a:lnTo>
                  <a:lnTo>
                    <a:pt x="52375" y="52375"/>
                  </a:lnTo>
                  <a:lnTo>
                    <a:pt x="52375" y="3617925"/>
                  </a:lnTo>
                  <a:lnTo>
                    <a:pt x="9804412" y="3617925"/>
                  </a:lnTo>
                  <a:lnTo>
                    <a:pt x="9804412" y="52375"/>
                  </a:lnTo>
                  <a:lnTo>
                    <a:pt x="4073260" y="52375"/>
                  </a:lnTo>
                  <a:lnTo>
                    <a:pt x="4073260" y="0"/>
                  </a:lnTo>
                  <a:lnTo>
                    <a:pt x="9856787" y="0"/>
                  </a:lnTo>
                  <a:lnTo>
                    <a:pt x="9856787" y="3670300"/>
                  </a:lnTo>
                  <a:lnTo>
                    <a:pt x="0" y="36703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096000" y="1653133"/>
              <a:ext cx="4928394" cy="3670300"/>
            </a:xfrm>
            <a:custGeom>
              <a:avLst/>
              <a:gdLst>
                <a:gd name="connsiteX0" fmla="*/ 0 w 4928394"/>
                <a:gd name="connsiteY0" fmla="*/ 0 h 3670300"/>
                <a:gd name="connsiteX1" fmla="*/ 4928394 w 4928394"/>
                <a:gd name="connsiteY1" fmla="*/ 0 h 3670300"/>
                <a:gd name="connsiteX2" fmla="*/ 4928394 w 4928394"/>
                <a:gd name="connsiteY2" fmla="*/ 3670300 h 3670300"/>
                <a:gd name="connsiteX3" fmla="*/ 0 w 4928394"/>
                <a:gd name="connsiteY3" fmla="*/ 3670300 h 3670300"/>
                <a:gd name="connsiteX4" fmla="*/ 0 w 4928394"/>
                <a:gd name="connsiteY4" fmla="*/ 3617925 h 3670300"/>
                <a:gd name="connsiteX5" fmla="*/ 4876019 w 4928394"/>
                <a:gd name="connsiteY5" fmla="*/ 3617925 h 3670300"/>
                <a:gd name="connsiteX6" fmla="*/ 4876019 w 4928394"/>
                <a:gd name="connsiteY6" fmla="*/ 52375 h 3670300"/>
                <a:gd name="connsiteX7" fmla="*/ 0 w 4928394"/>
                <a:gd name="connsiteY7" fmla="*/ 52375 h 367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28394" h="3670300">
                  <a:moveTo>
                    <a:pt x="0" y="0"/>
                  </a:moveTo>
                  <a:lnTo>
                    <a:pt x="4928394" y="0"/>
                  </a:lnTo>
                  <a:lnTo>
                    <a:pt x="4928394" y="3670300"/>
                  </a:lnTo>
                  <a:lnTo>
                    <a:pt x="0" y="3670300"/>
                  </a:lnTo>
                  <a:lnTo>
                    <a:pt x="0" y="3617925"/>
                  </a:lnTo>
                  <a:lnTo>
                    <a:pt x="4876019" y="3617925"/>
                  </a:lnTo>
                  <a:lnTo>
                    <a:pt x="4876019" y="52375"/>
                  </a:lnTo>
                  <a:lnTo>
                    <a:pt x="0" y="52375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727215" y="2677302"/>
            <a:ext cx="384432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 </a:t>
            </a: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Practice on Ganache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33686" y="2677302"/>
            <a:ext cx="307968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>
                <a:solidFill>
                  <a:schemeClr val="bg1"/>
                </a:solidFill>
                <a:cs typeface="+mn-ea"/>
                <a:sym typeface="+mn-lt"/>
              </a:rPr>
              <a:t>02 . DApp Back-end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27215" y="3395869"/>
            <a:ext cx="31838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 . DApp Front-end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33686" y="3395869"/>
            <a:ext cx="44983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04 </a:t>
            </a:r>
            <a:r>
              <a:rPr lang="en-US" altLang="zh-CN" sz="2800" b="1">
                <a:solidFill>
                  <a:schemeClr val="bg1"/>
                </a:solidFill>
                <a:cs typeface="+mn-ea"/>
                <a:sym typeface="+mn-lt"/>
              </a:rPr>
              <a:t>. 5th week work overview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6">
            <a:extLst>
              <a:ext uri="{FF2B5EF4-FFF2-40B4-BE49-F238E27FC236}">
                <a16:creationId xmlns:a16="http://schemas.microsoft.com/office/drawing/2014/main" id="{A063C9ED-83B0-4D0C-817A-91C16CA398FA}"/>
              </a:ext>
            </a:extLst>
          </p:cNvPr>
          <p:cNvSpPr txBox="1"/>
          <p:nvPr/>
        </p:nvSpPr>
        <p:spPr>
          <a:xfrm>
            <a:off x="1727215" y="4114436"/>
            <a:ext cx="38658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05 . This week work plan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86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1" grpId="0"/>
      <p:bldP spid="14" grpId="0"/>
      <p:bldP spid="17" grpId="0"/>
      <p:bldP spid="2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>
            <a:extLst>
              <a:ext uri="{FF2B5EF4-FFF2-40B4-BE49-F238E27FC236}">
                <a16:creationId xmlns:a16="http://schemas.microsoft.com/office/drawing/2014/main" id="{F7FE0791-0181-4E44-A22E-7EE28C06FA8B}"/>
              </a:ext>
            </a:extLst>
          </p:cNvPr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4" name="文本框 13">
              <a:extLst>
                <a:ext uri="{FF2B5EF4-FFF2-40B4-BE49-F238E27FC236}">
                  <a16:creationId xmlns:a16="http://schemas.microsoft.com/office/drawing/2014/main" id="{B52C1EF6-2A66-4F45-934E-6BA6760B4289}"/>
                </a:ext>
              </a:extLst>
            </p:cNvPr>
            <p:cNvSpPr txBox="1"/>
            <p:nvPr/>
          </p:nvSpPr>
          <p:spPr>
            <a:xfrm>
              <a:off x="595313" y="46003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Work Plan</a:t>
              </a:r>
              <a:endParaRPr lang="zh-CN" altLang="en-US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5" name="任意多边形 12">
              <a:extLst>
                <a:ext uri="{FF2B5EF4-FFF2-40B4-BE49-F238E27FC236}">
                  <a16:creationId xmlns:a16="http://schemas.microsoft.com/office/drawing/2014/main" id="{885A89FE-E1CC-4D43-95F8-638728AA5773}"/>
                </a:ext>
              </a:extLst>
            </p:cNvPr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9" name="Hình ảnh 8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267D6A81-4A18-43F6-BD5C-0BC6959B0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765"/>
            <a:ext cx="12192000" cy="4419487"/>
          </a:xfrm>
          <a:prstGeom prst="rect">
            <a:avLst/>
          </a:prstGeom>
        </p:spPr>
      </p:pic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6C63FDAF-C9E0-4620-AE7F-DC36829A987E}"/>
              </a:ext>
            </a:extLst>
          </p:cNvPr>
          <p:cNvSpPr/>
          <p:nvPr/>
        </p:nvSpPr>
        <p:spPr>
          <a:xfrm>
            <a:off x="4940074" y="422615"/>
            <a:ext cx="23118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>
                <a:ln w="0"/>
                <a:solidFill>
                  <a:srgbClr val="0B476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Embark CLI</a:t>
            </a:r>
            <a:endParaRPr lang="vi-VN" sz="3600" b="1" cap="none" spc="0">
              <a:ln w="0"/>
              <a:solidFill>
                <a:srgbClr val="0B476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Picture 2" descr="Image result for embark framework">
            <a:extLst>
              <a:ext uri="{FF2B5EF4-FFF2-40B4-BE49-F238E27FC236}">
                <a16:creationId xmlns:a16="http://schemas.microsoft.com/office/drawing/2014/main" id="{F864E8AA-A1BB-4D43-8837-954D54A35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935" y="33957"/>
            <a:ext cx="1423645" cy="142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682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0">
            <a:extLst>
              <a:ext uri="{FF2B5EF4-FFF2-40B4-BE49-F238E27FC236}">
                <a16:creationId xmlns:a16="http://schemas.microsoft.com/office/drawing/2014/main" id="{06C771B1-297A-4339-BE47-D72C6E304F06}"/>
              </a:ext>
            </a:extLst>
          </p:cNvPr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5" name="文本框 13">
              <a:extLst>
                <a:ext uri="{FF2B5EF4-FFF2-40B4-BE49-F238E27FC236}">
                  <a16:creationId xmlns:a16="http://schemas.microsoft.com/office/drawing/2014/main" id="{BC260435-7F0F-47A7-ACA7-EC8A6BAE7D43}"/>
                </a:ext>
              </a:extLst>
            </p:cNvPr>
            <p:cNvSpPr txBox="1"/>
            <p:nvPr/>
          </p:nvSpPr>
          <p:spPr>
            <a:xfrm>
              <a:off x="595313" y="46003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Work Plan</a:t>
              </a:r>
              <a:endParaRPr lang="zh-CN" altLang="en-US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6" name="任意多边形 12">
              <a:extLst>
                <a:ext uri="{FF2B5EF4-FFF2-40B4-BE49-F238E27FC236}">
                  <a16:creationId xmlns:a16="http://schemas.microsoft.com/office/drawing/2014/main" id="{6BEBA3F2-DC66-4BE1-8180-EC70820CC108}"/>
                </a:ext>
              </a:extLst>
            </p:cNvPr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244" name="Picture 4">
            <a:extLst>
              <a:ext uri="{FF2B5EF4-FFF2-40B4-BE49-F238E27FC236}">
                <a16:creationId xmlns:a16="http://schemas.microsoft.com/office/drawing/2014/main" id="{259475F1-87B9-45C8-8225-D72EDC418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0"/>
            <a:ext cx="5743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69A2AADB-723E-4136-9EAB-D557E7CC0ACA}"/>
              </a:ext>
            </a:extLst>
          </p:cNvPr>
          <p:cNvSpPr/>
          <p:nvPr/>
        </p:nvSpPr>
        <p:spPr>
          <a:xfrm>
            <a:off x="19846" y="1277733"/>
            <a:ext cx="6284685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US" sz="2400">
                <a:solidFill>
                  <a:srgbClr val="3A3A3A"/>
                </a:solidFill>
                <a:latin typeface="Open Sans"/>
              </a:rPr>
              <a:t>  The list of your deployed contracts and there addresses, in the Embark demonstration sample, there is only one contract: </a:t>
            </a:r>
            <a:r>
              <a:rPr lang="en-US" sz="2400" b="1">
                <a:solidFill>
                  <a:srgbClr val="004ED0"/>
                </a:solidFill>
                <a:latin typeface="inherit"/>
              </a:rPr>
              <a:t>Simple </a:t>
            </a:r>
            <a:r>
              <a:rPr lang="en-US" sz="2400" b="1">
                <a:solidFill>
                  <a:srgbClr val="002D7A"/>
                </a:solidFill>
                <a:latin typeface="inherit"/>
              </a:rPr>
              <a:t>Storage</a:t>
            </a:r>
            <a:r>
              <a:rPr lang="en-US" sz="2400">
                <a:solidFill>
                  <a:srgbClr val="3A3A3A"/>
                </a:solidFill>
                <a:latin typeface="Open Sans"/>
              </a:rPr>
              <a:t>  that have a simple mission: storing one value and make this value readable from outside.</a:t>
            </a:r>
          </a:p>
          <a:p>
            <a:pPr algn="just">
              <a:buFont typeface="+mj-lt"/>
              <a:buAutoNum type="arabicPeriod"/>
            </a:pPr>
            <a:endParaRPr lang="en-US" sz="2400">
              <a:solidFill>
                <a:srgbClr val="3A3A3A"/>
              </a:solidFill>
              <a:latin typeface="Open Sans"/>
            </a:endParaRPr>
          </a:p>
          <a:p>
            <a:pPr algn="just">
              <a:buFont typeface="+mj-lt"/>
              <a:buAutoNum type="arabicPeriod"/>
            </a:pPr>
            <a:r>
              <a:rPr lang="en-US" sz="2400">
                <a:solidFill>
                  <a:srgbClr val="3A3A3A"/>
                </a:solidFill>
                <a:latin typeface="Open Sans"/>
              </a:rPr>
              <a:t>  The services that are currently running. We’ll explain the server running on </a:t>
            </a:r>
            <a:r>
              <a:rPr lang="en-US" sz="2400" b="1" i="1">
                <a:solidFill>
                  <a:srgbClr val="3A3A3A"/>
                </a:solidFill>
                <a:latin typeface="Open Sans"/>
              </a:rPr>
              <a:t>port 8000 </a:t>
            </a:r>
            <a:r>
              <a:rPr lang="en-US" sz="2400">
                <a:solidFill>
                  <a:srgbClr val="3A3A3A"/>
                </a:solidFill>
                <a:latin typeface="Open Sans"/>
              </a:rPr>
              <a:t>in a minute.</a:t>
            </a:r>
          </a:p>
          <a:p>
            <a:pPr algn="just">
              <a:buFont typeface="+mj-lt"/>
              <a:buAutoNum type="arabicPeriod"/>
            </a:pPr>
            <a:endParaRPr lang="en-US" sz="2400">
              <a:solidFill>
                <a:srgbClr val="3A3A3A"/>
              </a:solidFill>
              <a:latin typeface="Open Sans"/>
            </a:endParaRPr>
          </a:p>
          <a:p>
            <a:pPr algn="just">
              <a:buFont typeface="+mj-lt"/>
              <a:buAutoNum type="arabicPeriod"/>
            </a:pPr>
            <a:r>
              <a:rPr lang="en-US" sz="2400">
                <a:solidFill>
                  <a:srgbClr val="3A3A3A"/>
                </a:solidFill>
                <a:latin typeface="Open Sans"/>
              </a:rPr>
              <a:t>  The logs of what happened.</a:t>
            </a:r>
          </a:p>
          <a:p>
            <a:pPr algn="just">
              <a:buFont typeface="+mj-lt"/>
              <a:buAutoNum type="arabicPeriod"/>
            </a:pPr>
            <a:endParaRPr lang="en-US" sz="2400">
              <a:solidFill>
                <a:srgbClr val="3A3A3A"/>
              </a:solidFill>
              <a:latin typeface="Open Sans"/>
            </a:endParaRPr>
          </a:p>
          <a:p>
            <a:pPr algn="just">
              <a:buFont typeface="+mj-lt"/>
              <a:buAutoNum type="arabicPeriod"/>
            </a:pPr>
            <a:r>
              <a:rPr lang="en-US" sz="2400">
                <a:solidFill>
                  <a:srgbClr val="3A3A3A"/>
                </a:solidFill>
                <a:latin typeface="Open Sans"/>
              </a:rPr>
              <a:t>  A console that let’s you interact with your contracts.</a:t>
            </a: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6B391269-4F40-48A6-9F6D-5901BDA595F6}"/>
              </a:ext>
            </a:extLst>
          </p:cNvPr>
          <p:cNvSpPr/>
          <p:nvPr/>
        </p:nvSpPr>
        <p:spPr>
          <a:xfrm>
            <a:off x="3992680" y="634564"/>
            <a:ext cx="23118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Embark CLI</a:t>
            </a:r>
            <a:endParaRPr lang="vi-VN" sz="3600" b="1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739721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văn bản, ảnh chụp màn hình&#10;&#10;Mô tả được tạo tự động">
            <a:extLst>
              <a:ext uri="{FF2B5EF4-FFF2-40B4-BE49-F238E27FC236}">
                <a16:creationId xmlns:a16="http://schemas.microsoft.com/office/drawing/2014/main" id="{C7477508-664E-40A3-B651-3632A0162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2219325"/>
            <a:ext cx="10001250" cy="4638675"/>
          </a:xfrm>
          <a:prstGeom prst="rect">
            <a:avLst/>
          </a:prstGeom>
        </p:spPr>
      </p:pic>
      <p:grpSp>
        <p:nvGrpSpPr>
          <p:cNvPr id="3" name="组合 10">
            <a:extLst>
              <a:ext uri="{FF2B5EF4-FFF2-40B4-BE49-F238E27FC236}">
                <a16:creationId xmlns:a16="http://schemas.microsoft.com/office/drawing/2014/main" id="{E8C3D3B8-4393-4A8D-B790-E0D6C5DA162C}"/>
              </a:ext>
            </a:extLst>
          </p:cNvPr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4" name="文本框 13">
              <a:extLst>
                <a:ext uri="{FF2B5EF4-FFF2-40B4-BE49-F238E27FC236}">
                  <a16:creationId xmlns:a16="http://schemas.microsoft.com/office/drawing/2014/main" id="{1BAFB8E2-65CF-46D9-BA19-FF51315FD73C}"/>
                </a:ext>
              </a:extLst>
            </p:cNvPr>
            <p:cNvSpPr txBox="1"/>
            <p:nvPr/>
          </p:nvSpPr>
          <p:spPr>
            <a:xfrm>
              <a:off x="595313" y="46003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Work Plan</a:t>
              </a:r>
              <a:endParaRPr lang="zh-CN" altLang="en-US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5" name="任意多边形 12">
              <a:extLst>
                <a:ext uri="{FF2B5EF4-FFF2-40B4-BE49-F238E27FC236}">
                  <a16:creationId xmlns:a16="http://schemas.microsoft.com/office/drawing/2014/main" id="{10F9ADE3-DC48-420C-8F4F-773450F7A5BB}"/>
                </a:ext>
              </a:extLst>
            </p:cNvPr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0FB18E32-2D44-4B8C-BA1A-7F55685F5F2C}"/>
              </a:ext>
            </a:extLst>
          </p:cNvPr>
          <p:cNvSpPr/>
          <p:nvPr/>
        </p:nvSpPr>
        <p:spPr>
          <a:xfrm>
            <a:off x="1294365" y="1278126"/>
            <a:ext cx="960327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Embark – create a DApp for users to interact with</a:t>
            </a:r>
            <a:endParaRPr lang="vi-VN" sz="3600" b="1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Picture 2" descr="Image result for embark framework">
            <a:extLst>
              <a:ext uri="{FF2B5EF4-FFF2-40B4-BE49-F238E27FC236}">
                <a16:creationId xmlns:a16="http://schemas.microsoft.com/office/drawing/2014/main" id="{0B53B20E-B95E-4688-917D-7F1E01549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42" y="4868051"/>
            <a:ext cx="1423645" cy="142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20521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DE5C929-6D26-44A8-B6C7-E1F0F31CF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48"/>
          <a:stretch/>
        </p:blipFill>
        <p:spPr bwMode="auto">
          <a:xfrm>
            <a:off x="145140" y="2326366"/>
            <a:ext cx="6153955" cy="439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275BB435-434D-412E-A5A7-BC4914765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8" t="7651" r="28353" b="13852"/>
          <a:stretch/>
        </p:blipFill>
        <p:spPr>
          <a:xfrm>
            <a:off x="6238391" y="2326366"/>
            <a:ext cx="5777984" cy="4395254"/>
          </a:xfrm>
          <a:prstGeom prst="rect">
            <a:avLst/>
          </a:prstGeom>
        </p:spPr>
      </p:pic>
      <p:grpSp>
        <p:nvGrpSpPr>
          <p:cNvPr id="4" name="组合 10">
            <a:extLst>
              <a:ext uri="{FF2B5EF4-FFF2-40B4-BE49-F238E27FC236}">
                <a16:creationId xmlns:a16="http://schemas.microsoft.com/office/drawing/2014/main" id="{6130A668-E766-4006-995A-FA1E06C0020C}"/>
              </a:ext>
            </a:extLst>
          </p:cNvPr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5" name="文本框 13">
              <a:extLst>
                <a:ext uri="{FF2B5EF4-FFF2-40B4-BE49-F238E27FC236}">
                  <a16:creationId xmlns:a16="http://schemas.microsoft.com/office/drawing/2014/main" id="{FF638659-E222-4BB8-A8EB-36C935882463}"/>
                </a:ext>
              </a:extLst>
            </p:cNvPr>
            <p:cNvSpPr txBox="1"/>
            <p:nvPr/>
          </p:nvSpPr>
          <p:spPr>
            <a:xfrm>
              <a:off x="595313" y="46003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Work Plan</a:t>
              </a:r>
              <a:endParaRPr lang="zh-CN" altLang="en-US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6" name="任意多边形 12">
              <a:extLst>
                <a:ext uri="{FF2B5EF4-FFF2-40B4-BE49-F238E27FC236}">
                  <a16:creationId xmlns:a16="http://schemas.microsoft.com/office/drawing/2014/main" id="{070903E8-B5DA-4963-BCB6-31BD6522661A}"/>
                </a:ext>
              </a:extLst>
            </p:cNvPr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0A7A8D57-7ACF-4AAD-B7EE-96974B1680C1}"/>
              </a:ext>
            </a:extLst>
          </p:cNvPr>
          <p:cNvSpPr/>
          <p:nvPr/>
        </p:nvSpPr>
        <p:spPr>
          <a:xfrm>
            <a:off x="3051720" y="1180662"/>
            <a:ext cx="585929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Embark Web DApp – Example</a:t>
            </a:r>
            <a:endParaRPr lang="vi-VN" sz="3600" b="1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Picture 2" descr="Image result for embark framework">
            <a:extLst>
              <a:ext uri="{FF2B5EF4-FFF2-40B4-BE49-F238E27FC236}">
                <a16:creationId xmlns:a16="http://schemas.microsoft.com/office/drawing/2014/main" id="{574C0AD2-67F5-43B0-9700-F5AC997D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017" y="860422"/>
            <a:ext cx="1119727" cy="111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53976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2E37481B-FC53-48CA-AF0C-C62B868FF865}"/>
              </a:ext>
            </a:extLst>
          </p:cNvPr>
          <p:cNvSpPr/>
          <p:nvPr/>
        </p:nvSpPr>
        <p:spPr>
          <a:xfrm>
            <a:off x="368121" y="2114825"/>
            <a:ext cx="1145575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3A3A3A"/>
                </a:solidFill>
                <a:latin typeface="Open Sans"/>
              </a:rPr>
              <a:t>Blockchain (Ethereum)</a:t>
            </a:r>
            <a:endParaRPr lang="en-US">
              <a:solidFill>
                <a:srgbClr val="3A3A3A"/>
              </a:solidFill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A3A3A"/>
                </a:solidFill>
                <a:latin typeface="Open Sans"/>
              </a:rPr>
              <a:t>  Automatically deploy contracts and make them available in your JS code. Embark watches for changes, and if you update a contract, Embark will automatically redeploy the contracts (if needed) and the dapp.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A3A3A"/>
                </a:solidFill>
                <a:latin typeface="Open Sans"/>
              </a:rPr>
              <a:t>  Contracts are available in JS with Promises.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A3A3A"/>
                </a:solidFill>
                <a:latin typeface="Open Sans"/>
              </a:rPr>
              <a:t>  Do Test Driven Development with Contracts using Javascript.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A3A3A"/>
                </a:solidFill>
                <a:latin typeface="Open Sans"/>
              </a:rPr>
              <a:t>  Keep track of deployed contracts; deploy only when truly needed.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A3A3A"/>
                </a:solidFill>
                <a:latin typeface="Open Sans"/>
              </a:rPr>
              <a:t>  Manage different chains (e.g testnet, private net, livenet)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A3A3A"/>
                </a:solidFill>
                <a:latin typeface="Open Sans"/>
              </a:rPr>
              <a:t>  Easily manage complex systems of interdependent contracts.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>
              <a:solidFill>
                <a:srgbClr val="3A3A3A"/>
              </a:solidFill>
              <a:latin typeface="Open Sans"/>
            </a:endParaRPr>
          </a:p>
          <a:p>
            <a:r>
              <a:rPr lang="en-US" b="1">
                <a:solidFill>
                  <a:srgbClr val="3A3A3A"/>
                </a:solidFill>
                <a:latin typeface="Open Sans"/>
              </a:rPr>
              <a:t>Decentralized Storage (IPFS)</a:t>
            </a:r>
            <a:endParaRPr lang="en-US">
              <a:solidFill>
                <a:srgbClr val="3A3A3A"/>
              </a:solidFill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A3A3A"/>
                </a:solidFill>
                <a:latin typeface="Open Sans"/>
              </a:rPr>
              <a:t>  Easily Store &amp; Retrieve Data on the DApp through EmbarkJS. Including uploading and retrieving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A3A3A"/>
                </a:solidFill>
                <a:latin typeface="Open Sans"/>
              </a:rPr>
              <a:t>  Deploy the full application to IPFS or Swarm.</a:t>
            </a:r>
          </a:p>
          <a:p>
            <a:endParaRPr lang="en-US">
              <a:solidFill>
                <a:srgbClr val="3A3A3A"/>
              </a:solidFill>
              <a:latin typeface="Open Sans"/>
            </a:endParaRPr>
          </a:p>
          <a:p>
            <a:r>
              <a:rPr lang="en-US" b="1">
                <a:solidFill>
                  <a:srgbClr val="3A3A3A"/>
                </a:solidFill>
                <a:latin typeface="Open Sans"/>
              </a:rPr>
              <a:t>Web Technologies</a:t>
            </a:r>
            <a:endParaRPr lang="en-US">
              <a:solidFill>
                <a:srgbClr val="3A3A3A"/>
              </a:solidFill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A3A3A"/>
                </a:solidFill>
                <a:latin typeface="Open Sans"/>
              </a:rPr>
              <a:t>  Integrate with any web technology including React, Foundation, etc..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A3A3A"/>
                </a:solidFill>
                <a:latin typeface="Open Sans"/>
              </a:rPr>
              <a:t>  Use any build pipeline or tool you wish, including grunt, gulp and webpack.</a:t>
            </a:r>
          </a:p>
        </p:txBody>
      </p:sp>
      <p:pic>
        <p:nvPicPr>
          <p:cNvPr id="3" name="Picture 2" descr="Image result for embark framework">
            <a:extLst>
              <a:ext uri="{FF2B5EF4-FFF2-40B4-BE49-F238E27FC236}">
                <a16:creationId xmlns:a16="http://schemas.microsoft.com/office/drawing/2014/main" id="{02ABDCF7-B2D6-4C0F-9286-561FBF5E9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220" y="218860"/>
            <a:ext cx="1423645" cy="142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10">
            <a:extLst>
              <a:ext uri="{FF2B5EF4-FFF2-40B4-BE49-F238E27FC236}">
                <a16:creationId xmlns:a16="http://schemas.microsoft.com/office/drawing/2014/main" id="{514E9AD1-5F5F-418A-A353-6D9E5207CD7F}"/>
              </a:ext>
            </a:extLst>
          </p:cNvPr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5" name="文本框 13">
              <a:extLst>
                <a:ext uri="{FF2B5EF4-FFF2-40B4-BE49-F238E27FC236}">
                  <a16:creationId xmlns:a16="http://schemas.microsoft.com/office/drawing/2014/main" id="{B09F4F8C-78D9-409A-9B72-2F071B0D0538}"/>
                </a:ext>
              </a:extLst>
            </p:cNvPr>
            <p:cNvSpPr txBox="1"/>
            <p:nvPr/>
          </p:nvSpPr>
          <p:spPr>
            <a:xfrm>
              <a:off x="595313" y="46003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Work Plan</a:t>
              </a:r>
              <a:endParaRPr lang="zh-CN" altLang="en-US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6" name="任意多边形 12">
              <a:extLst>
                <a:ext uri="{FF2B5EF4-FFF2-40B4-BE49-F238E27FC236}">
                  <a16:creationId xmlns:a16="http://schemas.microsoft.com/office/drawing/2014/main" id="{B8941A4D-BE5A-4907-9BAA-290E4C31F6A5}"/>
                </a:ext>
              </a:extLst>
            </p:cNvPr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" name="Picture 4" descr="Image result for IPFS">
            <a:extLst>
              <a:ext uri="{FF2B5EF4-FFF2-40B4-BE49-F238E27FC236}">
                <a16:creationId xmlns:a16="http://schemas.microsoft.com/office/drawing/2014/main" id="{78C4DA67-22C8-4F94-9927-6B9A7968B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681" y="3429000"/>
            <a:ext cx="1199077" cy="119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IPFS">
            <a:extLst>
              <a:ext uri="{FF2B5EF4-FFF2-40B4-BE49-F238E27FC236}">
                <a16:creationId xmlns:a16="http://schemas.microsoft.com/office/drawing/2014/main" id="{83C2192D-D051-4DB2-82E7-2969A0CB1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308" y="5165373"/>
            <a:ext cx="3012379" cy="147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C02F70A0-1114-4FB4-87ED-FDA9357F454B}"/>
              </a:ext>
            </a:extLst>
          </p:cNvPr>
          <p:cNvSpPr/>
          <p:nvPr/>
        </p:nvSpPr>
        <p:spPr>
          <a:xfrm>
            <a:off x="5060196" y="660092"/>
            <a:ext cx="352032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Embark Features:</a:t>
            </a:r>
            <a:endParaRPr lang="vi-VN" sz="3600" b="1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749416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raspberry pi blockchain projects">
            <a:extLst>
              <a:ext uri="{FF2B5EF4-FFF2-40B4-BE49-F238E27FC236}">
                <a16:creationId xmlns:a16="http://schemas.microsoft.com/office/drawing/2014/main" id="{7898D90D-1EAE-4944-A5CE-F00926C08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9" t="608" r="21045" b="-608"/>
          <a:stretch/>
        </p:blipFill>
        <p:spPr bwMode="auto">
          <a:xfrm>
            <a:off x="-19761" y="1923"/>
            <a:ext cx="5259419" cy="691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5212373" y="3295258"/>
            <a:ext cx="577851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48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THANK YOU FOR YOUR LISTENING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63778" y="1158843"/>
            <a:ext cx="6826313" cy="4508626"/>
            <a:chOff x="2163778" y="1158843"/>
            <a:chExt cx="6826313" cy="4508626"/>
          </a:xfrm>
        </p:grpSpPr>
        <p:sp>
          <p:nvSpPr>
            <p:cNvPr id="26" name="任意多边形 25"/>
            <p:cNvSpPr/>
            <p:nvPr/>
          </p:nvSpPr>
          <p:spPr>
            <a:xfrm>
              <a:off x="2163778" y="1158843"/>
              <a:ext cx="6826313" cy="4508626"/>
            </a:xfrm>
            <a:custGeom>
              <a:avLst/>
              <a:gdLst>
                <a:gd name="connsiteX0" fmla="*/ 6762786 w 6826313"/>
                <a:gd name="connsiteY0" fmla="*/ 1876457 h 4508626"/>
                <a:gd name="connsiteX1" fmla="*/ 6826313 w 6826313"/>
                <a:gd name="connsiteY1" fmla="*/ 1876457 h 4508626"/>
                <a:gd name="connsiteX2" fmla="*/ 6826313 w 6826313"/>
                <a:gd name="connsiteY2" fmla="*/ 2139756 h 4508626"/>
                <a:gd name="connsiteX3" fmla="*/ 6762786 w 6826313"/>
                <a:gd name="connsiteY3" fmla="*/ 2139756 h 4508626"/>
                <a:gd name="connsiteX4" fmla="*/ 0 w 6826313"/>
                <a:gd name="connsiteY4" fmla="*/ 0 h 4508626"/>
                <a:gd name="connsiteX5" fmla="*/ 6826313 w 6826313"/>
                <a:gd name="connsiteY5" fmla="*/ 0 h 4508626"/>
                <a:gd name="connsiteX6" fmla="*/ 6826313 w 6826313"/>
                <a:gd name="connsiteY6" fmla="*/ 959382 h 4508626"/>
                <a:gd name="connsiteX7" fmla="*/ 6762786 w 6826313"/>
                <a:gd name="connsiteY7" fmla="*/ 959382 h 4508626"/>
                <a:gd name="connsiteX8" fmla="*/ 6762786 w 6826313"/>
                <a:gd name="connsiteY8" fmla="*/ 63527 h 4508626"/>
                <a:gd name="connsiteX9" fmla="*/ 63527 w 6826313"/>
                <a:gd name="connsiteY9" fmla="*/ 63527 h 4508626"/>
                <a:gd name="connsiteX10" fmla="*/ 63527 w 6826313"/>
                <a:gd name="connsiteY10" fmla="*/ 4445099 h 4508626"/>
                <a:gd name="connsiteX11" fmla="*/ 6762786 w 6826313"/>
                <a:gd name="connsiteY11" fmla="*/ 4445099 h 4508626"/>
                <a:gd name="connsiteX12" fmla="*/ 6762786 w 6826313"/>
                <a:gd name="connsiteY12" fmla="*/ 3756057 h 4508626"/>
                <a:gd name="connsiteX13" fmla="*/ 6826313 w 6826313"/>
                <a:gd name="connsiteY13" fmla="*/ 3756057 h 4508626"/>
                <a:gd name="connsiteX14" fmla="*/ 6826313 w 6826313"/>
                <a:gd name="connsiteY14" fmla="*/ 4508626 h 4508626"/>
                <a:gd name="connsiteX15" fmla="*/ 0 w 6826313"/>
                <a:gd name="connsiteY15" fmla="*/ 4508626 h 450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26313" h="4508626">
                  <a:moveTo>
                    <a:pt x="6762786" y="1876457"/>
                  </a:moveTo>
                  <a:lnTo>
                    <a:pt x="6826313" y="1876457"/>
                  </a:lnTo>
                  <a:lnTo>
                    <a:pt x="6826313" y="2139756"/>
                  </a:lnTo>
                  <a:lnTo>
                    <a:pt x="6762786" y="2139756"/>
                  </a:lnTo>
                  <a:close/>
                  <a:moveTo>
                    <a:pt x="0" y="0"/>
                  </a:moveTo>
                  <a:lnTo>
                    <a:pt x="6826313" y="0"/>
                  </a:lnTo>
                  <a:lnTo>
                    <a:pt x="6826313" y="959382"/>
                  </a:lnTo>
                  <a:lnTo>
                    <a:pt x="6762786" y="959382"/>
                  </a:lnTo>
                  <a:lnTo>
                    <a:pt x="6762786" y="63527"/>
                  </a:lnTo>
                  <a:lnTo>
                    <a:pt x="63527" y="63527"/>
                  </a:lnTo>
                  <a:lnTo>
                    <a:pt x="63527" y="4445099"/>
                  </a:lnTo>
                  <a:lnTo>
                    <a:pt x="6762786" y="4445099"/>
                  </a:lnTo>
                  <a:lnTo>
                    <a:pt x="6762786" y="3756057"/>
                  </a:lnTo>
                  <a:lnTo>
                    <a:pt x="6826313" y="3756057"/>
                  </a:lnTo>
                  <a:lnTo>
                    <a:pt x="6826313" y="4508626"/>
                  </a:lnTo>
                  <a:lnTo>
                    <a:pt x="0" y="450862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163778" y="1161675"/>
              <a:ext cx="2484422" cy="5175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163778" y="1184243"/>
              <a:ext cx="24844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/>
              <a:r>
                <a:rPr lang="en-US" altLang="zh-CN" sz="2400" b="1">
                  <a:solidFill>
                    <a:prstClr val="white"/>
                  </a:solidFill>
                  <a:latin typeface="Bodoni MT Black" panose="02070A03080606020203" pitchFamily="18" charset="0"/>
                  <a:cs typeface="+mn-ea"/>
                  <a:sym typeface="+mn-lt"/>
                </a:rPr>
                <a:t>WEEK 5 + 6</a:t>
              </a:r>
              <a:endParaRPr lang="zh-CN" altLang="en-US" sz="2400" b="1" dirty="0">
                <a:solidFill>
                  <a:prstClr val="white"/>
                </a:solidFill>
                <a:latin typeface="Bodoni MT Black" panose="02070A03080606020203" pitchFamily="18" charset="0"/>
                <a:cs typeface="+mn-ea"/>
                <a:sym typeface="+mn-lt"/>
              </a:endParaRPr>
            </a:p>
          </p:txBody>
        </p:sp>
      </p:grpSp>
      <p:sp>
        <p:nvSpPr>
          <p:cNvPr id="10" name="文本框 19">
            <a:extLst>
              <a:ext uri="{FF2B5EF4-FFF2-40B4-BE49-F238E27FC236}">
                <a16:creationId xmlns:a16="http://schemas.microsoft.com/office/drawing/2014/main" id="{1E18A205-20B0-4DD2-8202-BA21C5E1CD36}"/>
              </a:ext>
            </a:extLst>
          </p:cNvPr>
          <p:cNvSpPr txBox="1"/>
          <p:nvPr/>
        </p:nvSpPr>
        <p:spPr>
          <a:xfrm>
            <a:off x="5519899" y="2162783"/>
            <a:ext cx="660477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chemeClr val="accent1"/>
                </a:solidFill>
                <a:cs typeface="+mn-ea"/>
                <a:sym typeface="+mn-lt"/>
              </a:rPr>
              <a:t>WEEKLY STATUS REPORT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81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713" y="0"/>
            <a:ext cx="177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9216" y="1699125"/>
            <a:ext cx="250779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PART 01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88089" y="2530122"/>
            <a:ext cx="5230941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4800">
                <a:latin typeface="+mn-lt"/>
                <a:cs typeface="+mn-ea"/>
                <a:sym typeface="+mn-lt"/>
              </a:rPr>
              <a:t>Practice On Truffle Framework</a:t>
            </a:r>
            <a:endParaRPr lang="zh-CN" altLang="en-US" sz="4800" dirty="0">
              <a:latin typeface="+mn-lt"/>
              <a:cs typeface="+mn-ea"/>
              <a:sym typeface="+mn-lt"/>
            </a:endParaRPr>
          </a:p>
        </p:txBody>
      </p:sp>
      <p:pic>
        <p:nvPicPr>
          <p:cNvPr id="2050" name="Picture 2" descr="Image result for ganache truffle framework">
            <a:extLst>
              <a:ext uri="{FF2B5EF4-FFF2-40B4-BE49-F238E27FC236}">
                <a16:creationId xmlns:a16="http://schemas.microsoft.com/office/drawing/2014/main" id="{2F005FD2-1E31-4195-9126-F3A1C6CB7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095" y="3928410"/>
            <a:ext cx="5230941" cy="294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ethereum dapps">
            <a:extLst>
              <a:ext uri="{FF2B5EF4-FFF2-40B4-BE49-F238E27FC236}">
                <a16:creationId xmlns:a16="http://schemas.microsoft.com/office/drawing/2014/main" id="{F46581EB-621C-4407-ADC8-E9737C88B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1" r="17153"/>
          <a:stretch/>
        </p:blipFill>
        <p:spPr bwMode="auto">
          <a:xfrm rot="5400000">
            <a:off x="385272" y="1987061"/>
            <a:ext cx="5156200" cy="288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任意多边形 8"/>
          <p:cNvSpPr/>
          <p:nvPr/>
        </p:nvSpPr>
        <p:spPr>
          <a:xfrm>
            <a:off x="1382713" y="1149350"/>
            <a:ext cx="452120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86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ruffle framework">
            <a:extLst>
              <a:ext uri="{FF2B5EF4-FFF2-40B4-BE49-F238E27FC236}">
                <a16:creationId xmlns:a16="http://schemas.microsoft.com/office/drawing/2014/main" id="{A3B83FB2-188F-448F-8DF7-B36B37173A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939" y="-16420"/>
            <a:ext cx="7340468" cy="374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9be494b3-e87f-4b61-abcc-ad2afebc9f1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076700" y="2163161"/>
            <a:ext cx="3784600" cy="3722954"/>
            <a:chOff x="4019847" y="1737373"/>
            <a:chExt cx="4075424" cy="4009040"/>
          </a:xfrm>
        </p:grpSpPr>
        <p:grpSp>
          <p:nvGrpSpPr>
            <p:cNvPr id="4" name="ï$ļïḋé"/>
            <p:cNvGrpSpPr/>
            <p:nvPr/>
          </p:nvGrpSpPr>
          <p:grpSpPr>
            <a:xfrm rot="16200000">
              <a:off x="4294686" y="2621911"/>
              <a:ext cx="3801310" cy="2447693"/>
              <a:chOff x="4368418" y="2523549"/>
              <a:chExt cx="3626941" cy="2335418"/>
            </a:xfrm>
          </p:grpSpPr>
          <p:sp>
            <p:nvSpPr>
              <p:cNvPr id="25" name="íṥľíďé"/>
              <p:cNvSpPr>
                <a:spLocks/>
              </p:cNvSpPr>
              <p:nvPr/>
            </p:nvSpPr>
            <p:spPr bwMode="auto">
              <a:xfrm rot="5400000">
                <a:off x="4570041" y="3489636"/>
                <a:ext cx="1059798" cy="404382"/>
              </a:xfrm>
              <a:custGeom>
                <a:avLst/>
                <a:gdLst>
                  <a:gd name="T0" fmla="*/ 465 w 933"/>
                  <a:gd name="T1" fmla="*/ 356 h 356"/>
                  <a:gd name="T2" fmla="*/ 0 w 933"/>
                  <a:gd name="T3" fmla="*/ 178 h 356"/>
                  <a:gd name="T4" fmla="*/ 465 w 933"/>
                  <a:gd name="T5" fmla="*/ 0 h 356"/>
                  <a:gd name="T6" fmla="*/ 933 w 933"/>
                  <a:gd name="T7" fmla="*/ 178 h 356"/>
                  <a:gd name="T8" fmla="*/ 465 w 933"/>
                  <a:gd name="T9" fmla="*/ 3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3" h="356">
                    <a:moveTo>
                      <a:pt x="465" y="356"/>
                    </a:moveTo>
                    <a:lnTo>
                      <a:pt x="0" y="178"/>
                    </a:lnTo>
                    <a:lnTo>
                      <a:pt x="465" y="0"/>
                    </a:lnTo>
                    <a:lnTo>
                      <a:pt x="933" y="178"/>
                    </a:lnTo>
                    <a:lnTo>
                      <a:pt x="465" y="356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6" name="iṡļïḑé"/>
              <p:cNvSpPr>
                <a:spLocks/>
              </p:cNvSpPr>
              <p:nvPr/>
            </p:nvSpPr>
            <p:spPr bwMode="auto">
              <a:xfrm rot="5400000">
                <a:off x="4470082" y="3060265"/>
                <a:ext cx="528195" cy="731522"/>
              </a:xfrm>
              <a:custGeom>
                <a:avLst/>
                <a:gdLst>
                  <a:gd name="T0" fmla="*/ 465 w 465"/>
                  <a:gd name="T1" fmla="*/ 178 h 644"/>
                  <a:gd name="T2" fmla="*/ 0 w 465"/>
                  <a:gd name="T3" fmla="*/ 0 h 644"/>
                  <a:gd name="T4" fmla="*/ 0 w 465"/>
                  <a:gd name="T5" fmla="*/ 364 h 644"/>
                  <a:gd name="T6" fmla="*/ 465 w 465"/>
                  <a:gd name="T7" fmla="*/ 644 h 644"/>
                  <a:gd name="T8" fmla="*/ 465 w 465"/>
                  <a:gd name="T9" fmla="*/ 178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644">
                    <a:moveTo>
                      <a:pt x="465" y="178"/>
                    </a:moveTo>
                    <a:lnTo>
                      <a:pt x="0" y="0"/>
                    </a:lnTo>
                    <a:lnTo>
                      <a:pt x="0" y="364"/>
                    </a:lnTo>
                    <a:lnTo>
                      <a:pt x="465" y="644"/>
                    </a:lnTo>
                    <a:lnTo>
                      <a:pt x="465" y="17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í$1îḑè"/>
              <p:cNvSpPr>
                <a:spLocks/>
              </p:cNvSpPr>
              <p:nvPr/>
            </p:nvSpPr>
            <p:spPr bwMode="auto">
              <a:xfrm rot="5400000">
                <a:off x="4468378" y="3590164"/>
                <a:ext cx="531603" cy="731522"/>
              </a:xfrm>
              <a:custGeom>
                <a:avLst/>
                <a:gdLst>
                  <a:gd name="T0" fmla="*/ 0 w 468"/>
                  <a:gd name="T1" fmla="*/ 178 h 644"/>
                  <a:gd name="T2" fmla="*/ 468 w 468"/>
                  <a:gd name="T3" fmla="*/ 0 h 644"/>
                  <a:gd name="T4" fmla="*/ 468 w 468"/>
                  <a:gd name="T5" fmla="*/ 364 h 644"/>
                  <a:gd name="T6" fmla="*/ 0 w 468"/>
                  <a:gd name="T7" fmla="*/ 644 h 644"/>
                  <a:gd name="T8" fmla="*/ 0 w 468"/>
                  <a:gd name="T9" fmla="*/ 178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644">
                    <a:moveTo>
                      <a:pt x="0" y="178"/>
                    </a:moveTo>
                    <a:lnTo>
                      <a:pt x="468" y="0"/>
                    </a:lnTo>
                    <a:lnTo>
                      <a:pt x="468" y="364"/>
                    </a:lnTo>
                    <a:lnTo>
                      <a:pt x="0" y="644"/>
                    </a:lnTo>
                    <a:lnTo>
                      <a:pt x="0" y="1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ïṧ1îḑe"/>
              <p:cNvSpPr>
                <a:spLocks/>
              </p:cNvSpPr>
              <p:nvPr/>
            </p:nvSpPr>
            <p:spPr bwMode="auto">
              <a:xfrm rot="5400000">
                <a:off x="4931827" y="3564038"/>
                <a:ext cx="1697039" cy="254442"/>
              </a:xfrm>
              <a:custGeom>
                <a:avLst/>
                <a:gdLst>
                  <a:gd name="T0" fmla="*/ 746 w 1494"/>
                  <a:gd name="T1" fmla="*/ 224 h 224"/>
                  <a:gd name="T2" fmla="*/ 0 w 1494"/>
                  <a:gd name="T3" fmla="*/ 112 h 224"/>
                  <a:gd name="T4" fmla="*/ 746 w 1494"/>
                  <a:gd name="T5" fmla="*/ 0 h 224"/>
                  <a:gd name="T6" fmla="*/ 1494 w 1494"/>
                  <a:gd name="T7" fmla="*/ 112 h 224"/>
                  <a:gd name="T8" fmla="*/ 746 w 1494"/>
                  <a:gd name="T9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4" h="224">
                    <a:moveTo>
                      <a:pt x="746" y="224"/>
                    </a:moveTo>
                    <a:lnTo>
                      <a:pt x="0" y="112"/>
                    </a:lnTo>
                    <a:lnTo>
                      <a:pt x="746" y="0"/>
                    </a:lnTo>
                    <a:lnTo>
                      <a:pt x="1494" y="112"/>
                    </a:lnTo>
                    <a:lnTo>
                      <a:pt x="746" y="224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9" name="íṡḻîḍe"/>
              <p:cNvSpPr>
                <a:spLocks/>
              </p:cNvSpPr>
              <p:nvPr/>
            </p:nvSpPr>
            <p:spPr bwMode="auto">
              <a:xfrm rot="5400000">
                <a:off x="5005661" y="2915437"/>
                <a:ext cx="847384" cy="701988"/>
              </a:xfrm>
              <a:custGeom>
                <a:avLst/>
                <a:gdLst>
                  <a:gd name="T0" fmla="*/ 746 w 746"/>
                  <a:gd name="T1" fmla="*/ 112 h 618"/>
                  <a:gd name="T2" fmla="*/ 0 w 746"/>
                  <a:gd name="T3" fmla="*/ 0 h 618"/>
                  <a:gd name="T4" fmla="*/ 0 w 746"/>
                  <a:gd name="T5" fmla="*/ 394 h 618"/>
                  <a:gd name="T6" fmla="*/ 746 w 746"/>
                  <a:gd name="T7" fmla="*/ 618 h 618"/>
                  <a:gd name="T8" fmla="*/ 746 w 746"/>
                  <a:gd name="T9" fmla="*/ 112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618">
                    <a:moveTo>
                      <a:pt x="746" y="112"/>
                    </a:moveTo>
                    <a:lnTo>
                      <a:pt x="0" y="0"/>
                    </a:lnTo>
                    <a:lnTo>
                      <a:pt x="0" y="394"/>
                    </a:lnTo>
                    <a:lnTo>
                      <a:pt x="746" y="618"/>
                    </a:lnTo>
                    <a:lnTo>
                      <a:pt x="746" y="112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0" name="îś1íḑé"/>
              <p:cNvSpPr>
                <a:spLocks/>
              </p:cNvSpPr>
              <p:nvPr/>
            </p:nvSpPr>
            <p:spPr bwMode="auto">
              <a:xfrm rot="5400000">
                <a:off x="5004524" y="3763957"/>
                <a:ext cx="849656" cy="701988"/>
              </a:xfrm>
              <a:custGeom>
                <a:avLst/>
                <a:gdLst>
                  <a:gd name="T0" fmla="*/ 0 w 748"/>
                  <a:gd name="T1" fmla="*/ 112 h 618"/>
                  <a:gd name="T2" fmla="*/ 748 w 748"/>
                  <a:gd name="T3" fmla="*/ 0 h 618"/>
                  <a:gd name="T4" fmla="*/ 748 w 748"/>
                  <a:gd name="T5" fmla="*/ 394 h 618"/>
                  <a:gd name="T6" fmla="*/ 0 w 748"/>
                  <a:gd name="T7" fmla="*/ 618 h 618"/>
                  <a:gd name="T8" fmla="*/ 0 w 748"/>
                  <a:gd name="T9" fmla="*/ 112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8" h="618">
                    <a:moveTo>
                      <a:pt x="0" y="112"/>
                    </a:moveTo>
                    <a:lnTo>
                      <a:pt x="748" y="0"/>
                    </a:lnTo>
                    <a:lnTo>
                      <a:pt x="748" y="394"/>
                    </a:lnTo>
                    <a:lnTo>
                      <a:pt x="0" y="618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1" name="ïṧliḓè"/>
              <p:cNvSpPr>
                <a:spLocks/>
              </p:cNvSpPr>
              <p:nvPr/>
            </p:nvSpPr>
            <p:spPr bwMode="auto">
              <a:xfrm rot="5400000">
                <a:off x="6733368" y="3490203"/>
                <a:ext cx="1059798" cy="403246"/>
              </a:xfrm>
              <a:custGeom>
                <a:avLst/>
                <a:gdLst>
                  <a:gd name="T0" fmla="*/ 465 w 933"/>
                  <a:gd name="T1" fmla="*/ 0 h 355"/>
                  <a:gd name="T2" fmla="*/ 0 w 933"/>
                  <a:gd name="T3" fmla="*/ 177 h 355"/>
                  <a:gd name="T4" fmla="*/ 465 w 933"/>
                  <a:gd name="T5" fmla="*/ 355 h 355"/>
                  <a:gd name="T6" fmla="*/ 933 w 933"/>
                  <a:gd name="T7" fmla="*/ 177 h 355"/>
                  <a:gd name="T8" fmla="*/ 465 w 933"/>
                  <a:gd name="T9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3" h="355">
                    <a:moveTo>
                      <a:pt x="465" y="0"/>
                    </a:moveTo>
                    <a:lnTo>
                      <a:pt x="0" y="177"/>
                    </a:lnTo>
                    <a:lnTo>
                      <a:pt x="465" y="355"/>
                    </a:lnTo>
                    <a:lnTo>
                      <a:pt x="933" y="177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ïs1iḑê"/>
              <p:cNvSpPr>
                <a:spLocks/>
              </p:cNvSpPr>
              <p:nvPr/>
            </p:nvSpPr>
            <p:spPr bwMode="auto">
              <a:xfrm rot="5400000">
                <a:off x="7365499" y="3060265"/>
                <a:ext cx="528195" cy="731522"/>
              </a:xfrm>
              <a:custGeom>
                <a:avLst/>
                <a:gdLst>
                  <a:gd name="T0" fmla="*/ 465 w 465"/>
                  <a:gd name="T1" fmla="*/ 467 h 644"/>
                  <a:gd name="T2" fmla="*/ 0 w 465"/>
                  <a:gd name="T3" fmla="*/ 644 h 644"/>
                  <a:gd name="T4" fmla="*/ 0 w 465"/>
                  <a:gd name="T5" fmla="*/ 280 h 644"/>
                  <a:gd name="T6" fmla="*/ 465 w 465"/>
                  <a:gd name="T7" fmla="*/ 0 h 644"/>
                  <a:gd name="T8" fmla="*/ 465 w 465"/>
                  <a:gd name="T9" fmla="*/ 4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644">
                    <a:moveTo>
                      <a:pt x="465" y="467"/>
                    </a:moveTo>
                    <a:lnTo>
                      <a:pt x="0" y="644"/>
                    </a:lnTo>
                    <a:lnTo>
                      <a:pt x="0" y="280"/>
                    </a:lnTo>
                    <a:lnTo>
                      <a:pt x="465" y="0"/>
                    </a:lnTo>
                    <a:lnTo>
                      <a:pt x="465" y="467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3" name="isḻïdê"/>
              <p:cNvSpPr>
                <a:spLocks/>
              </p:cNvSpPr>
              <p:nvPr/>
            </p:nvSpPr>
            <p:spPr bwMode="auto">
              <a:xfrm rot="5400000">
                <a:off x="7363796" y="3590164"/>
                <a:ext cx="531603" cy="731522"/>
              </a:xfrm>
              <a:custGeom>
                <a:avLst/>
                <a:gdLst>
                  <a:gd name="T0" fmla="*/ 0 w 468"/>
                  <a:gd name="T1" fmla="*/ 467 h 644"/>
                  <a:gd name="T2" fmla="*/ 468 w 468"/>
                  <a:gd name="T3" fmla="*/ 644 h 644"/>
                  <a:gd name="T4" fmla="*/ 468 w 468"/>
                  <a:gd name="T5" fmla="*/ 280 h 644"/>
                  <a:gd name="T6" fmla="*/ 0 w 468"/>
                  <a:gd name="T7" fmla="*/ 0 h 644"/>
                  <a:gd name="T8" fmla="*/ 0 w 468"/>
                  <a:gd name="T9" fmla="*/ 4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644">
                    <a:moveTo>
                      <a:pt x="0" y="467"/>
                    </a:moveTo>
                    <a:lnTo>
                      <a:pt x="468" y="644"/>
                    </a:lnTo>
                    <a:lnTo>
                      <a:pt x="468" y="280"/>
                    </a:lnTo>
                    <a:lnTo>
                      <a:pt x="0" y="0"/>
                    </a:lnTo>
                    <a:lnTo>
                      <a:pt x="0" y="46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ïŝḻidé"/>
              <p:cNvSpPr>
                <a:spLocks/>
              </p:cNvSpPr>
              <p:nvPr/>
            </p:nvSpPr>
            <p:spPr bwMode="auto">
              <a:xfrm rot="5400000">
                <a:off x="5733774" y="3564038"/>
                <a:ext cx="1697039" cy="254442"/>
              </a:xfrm>
              <a:custGeom>
                <a:avLst/>
                <a:gdLst>
                  <a:gd name="T0" fmla="*/ 746 w 1494"/>
                  <a:gd name="T1" fmla="*/ 0 h 224"/>
                  <a:gd name="T2" fmla="*/ 0 w 1494"/>
                  <a:gd name="T3" fmla="*/ 111 h 224"/>
                  <a:gd name="T4" fmla="*/ 746 w 1494"/>
                  <a:gd name="T5" fmla="*/ 224 h 224"/>
                  <a:gd name="T6" fmla="*/ 1494 w 1494"/>
                  <a:gd name="T7" fmla="*/ 111 h 224"/>
                  <a:gd name="T8" fmla="*/ 746 w 1494"/>
                  <a:gd name="T9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4" h="224">
                    <a:moveTo>
                      <a:pt x="746" y="0"/>
                    </a:moveTo>
                    <a:lnTo>
                      <a:pt x="0" y="111"/>
                    </a:lnTo>
                    <a:lnTo>
                      <a:pt x="746" y="224"/>
                    </a:lnTo>
                    <a:lnTo>
                      <a:pt x="1494" y="111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5" name="îṥḻíḍè"/>
              <p:cNvSpPr>
                <a:spLocks/>
              </p:cNvSpPr>
              <p:nvPr/>
            </p:nvSpPr>
            <p:spPr bwMode="auto">
              <a:xfrm rot="5400000">
                <a:off x="6510164" y="2916005"/>
                <a:ext cx="847384" cy="700853"/>
              </a:xfrm>
              <a:custGeom>
                <a:avLst/>
                <a:gdLst>
                  <a:gd name="T0" fmla="*/ 746 w 746"/>
                  <a:gd name="T1" fmla="*/ 506 h 617"/>
                  <a:gd name="T2" fmla="*/ 0 w 746"/>
                  <a:gd name="T3" fmla="*/ 617 h 617"/>
                  <a:gd name="T4" fmla="*/ 0 w 746"/>
                  <a:gd name="T5" fmla="*/ 224 h 617"/>
                  <a:gd name="T6" fmla="*/ 746 w 746"/>
                  <a:gd name="T7" fmla="*/ 0 h 617"/>
                  <a:gd name="T8" fmla="*/ 746 w 746"/>
                  <a:gd name="T9" fmla="*/ 506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617">
                    <a:moveTo>
                      <a:pt x="746" y="506"/>
                    </a:moveTo>
                    <a:lnTo>
                      <a:pt x="0" y="617"/>
                    </a:lnTo>
                    <a:lnTo>
                      <a:pt x="0" y="224"/>
                    </a:lnTo>
                    <a:lnTo>
                      <a:pt x="746" y="0"/>
                    </a:lnTo>
                    <a:lnTo>
                      <a:pt x="746" y="506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6" name="î$ļíḓê"/>
              <p:cNvSpPr>
                <a:spLocks/>
              </p:cNvSpPr>
              <p:nvPr/>
            </p:nvSpPr>
            <p:spPr bwMode="auto">
              <a:xfrm rot="5400000">
                <a:off x="6509028" y="3764525"/>
                <a:ext cx="849656" cy="700853"/>
              </a:xfrm>
              <a:custGeom>
                <a:avLst/>
                <a:gdLst>
                  <a:gd name="T0" fmla="*/ 0 w 748"/>
                  <a:gd name="T1" fmla="*/ 506 h 617"/>
                  <a:gd name="T2" fmla="*/ 748 w 748"/>
                  <a:gd name="T3" fmla="*/ 617 h 617"/>
                  <a:gd name="T4" fmla="*/ 748 w 748"/>
                  <a:gd name="T5" fmla="*/ 224 h 617"/>
                  <a:gd name="T6" fmla="*/ 0 w 748"/>
                  <a:gd name="T7" fmla="*/ 0 h 617"/>
                  <a:gd name="T8" fmla="*/ 0 w 748"/>
                  <a:gd name="T9" fmla="*/ 506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8" h="617">
                    <a:moveTo>
                      <a:pt x="0" y="506"/>
                    </a:moveTo>
                    <a:lnTo>
                      <a:pt x="748" y="617"/>
                    </a:lnTo>
                    <a:lnTo>
                      <a:pt x="748" y="224"/>
                    </a:lnTo>
                    <a:lnTo>
                      <a:pt x="0" y="0"/>
                    </a:lnTo>
                    <a:lnTo>
                      <a:pt x="0" y="50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7" name="íṧ1îḓè"/>
              <p:cNvSpPr>
                <a:spLocks/>
              </p:cNvSpPr>
              <p:nvPr/>
            </p:nvSpPr>
            <p:spPr bwMode="auto">
              <a:xfrm rot="5400000">
                <a:off x="5594058" y="2742779"/>
                <a:ext cx="1166573" cy="728114"/>
              </a:xfrm>
              <a:custGeom>
                <a:avLst/>
                <a:gdLst>
                  <a:gd name="T0" fmla="*/ 1027 w 1027"/>
                  <a:gd name="T1" fmla="*/ 641 h 641"/>
                  <a:gd name="T2" fmla="*/ 0 w 1027"/>
                  <a:gd name="T3" fmla="*/ 532 h 641"/>
                  <a:gd name="T4" fmla="*/ 0 w 1027"/>
                  <a:gd name="T5" fmla="*/ 111 h 641"/>
                  <a:gd name="T6" fmla="*/ 1027 w 1027"/>
                  <a:gd name="T7" fmla="*/ 0 h 641"/>
                  <a:gd name="T8" fmla="*/ 1027 w 1027"/>
                  <a:gd name="T9" fmla="*/ 641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7" h="641">
                    <a:moveTo>
                      <a:pt x="1027" y="641"/>
                    </a:moveTo>
                    <a:lnTo>
                      <a:pt x="0" y="532"/>
                    </a:lnTo>
                    <a:lnTo>
                      <a:pt x="0" y="111"/>
                    </a:lnTo>
                    <a:lnTo>
                      <a:pt x="1027" y="0"/>
                    </a:lnTo>
                    <a:lnTo>
                      <a:pt x="1027" y="64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8" name="i$ḷïḍè"/>
              <p:cNvSpPr>
                <a:spLocks/>
              </p:cNvSpPr>
              <p:nvPr/>
            </p:nvSpPr>
            <p:spPr bwMode="auto">
              <a:xfrm rot="5400000">
                <a:off x="5592922" y="3910488"/>
                <a:ext cx="1168845" cy="728114"/>
              </a:xfrm>
              <a:custGeom>
                <a:avLst/>
                <a:gdLst>
                  <a:gd name="T0" fmla="*/ 0 w 1029"/>
                  <a:gd name="T1" fmla="*/ 641 h 641"/>
                  <a:gd name="T2" fmla="*/ 1029 w 1029"/>
                  <a:gd name="T3" fmla="*/ 532 h 641"/>
                  <a:gd name="T4" fmla="*/ 1029 w 1029"/>
                  <a:gd name="T5" fmla="*/ 111 h 641"/>
                  <a:gd name="T6" fmla="*/ 0 w 1029"/>
                  <a:gd name="T7" fmla="*/ 0 h 641"/>
                  <a:gd name="T8" fmla="*/ 0 w 1029"/>
                  <a:gd name="T9" fmla="*/ 641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9" h="641">
                    <a:moveTo>
                      <a:pt x="0" y="641"/>
                    </a:moveTo>
                    <a:lnTo>
                      <a:pt x="1029" y="532"/>
                    </a:lnTo>
                    <a:lnTo>
                      <a:pt x="1029" y="111"/>
                    </a:lnTo>
                    <a:lnTo>
                      <a:pt x="0" y="0"/>
                    </a:lnTo>
                    <a:lnTo>
                      <a:pt x="0" y="64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9" name="íŝlíḍê"/>
              <p:cNvSpPr>
                <a:spLocks/>
              </p:cNvSpPr>
              <p:nvPr/>
            </p:nvSpPr>
            <p:spPr bwMode="auto">
              <a:xfrm rot="5400000">
                <a:off x="7725013" y="3425457"/>
                <a:ext cx="9087" cy="531603"/>
              </a:xfrm>
              <a:custGeom>
                <a:avLst/>
                <a:gdLst>
                  <a:gd name="T0" fmla="*/ 8 w 8"/>
                  <a:gd name="T1" fmla="*/ 468 h 468"/>
                  <a:gd name="T2" fmla="*/ 0 w 8"/>
                  <a:gd name="T3" fmla="*/ 468 h 468"/>
                  <a:gd name="T4" fmla="*/ 0 w 8"/>
                  <a:gd name="T5" fmla="*/ 2 h 468"/>
                  <a:gd name="T6" fmla="*/ 3 w 8"/>
                  <a:gd name="T7" fmla="*/ 0 h 468"/>
                  <a:gd name="T8" fmla="*/ 8 w 8"/>
                  <a:gd name="T9" fmla="*/ 2 h 468"/>
                  <a:gd name="T10" fmla="*/ 8 w 8"/>
                  <a:gd name="T11" fmla="*/ 468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468">
                    <a:moveTo>
                      <a:pt x="8" y="468"/>
                    </a:moveTo>
                    <a:lnTo>
                      <a:pt x="0" y="468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8" y="2"/>
                    </a:lnTo>
                    <a:lnTo>
                      <a:pt x="8" y="468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0" name="îŝḷîḑe"/>
              <p:cNvSpPr>
                <a:spLocks/>
              </p:cNvSpPr>
              <p:nvPr/>
            </p:nvSpPr>
            <p:spPr bwMode="auto">
              <a:xfrm rot="5400000">
                <a:off x="6992355" y="3403875"/>
                <a:ext cx="9087" cy="574767"/>
              </a:xfrm>
              <a:custGeom>
                <a:avLst/>
                <a:gdLst>
                  <a:gd name="T0" fmla="*/ 8 w 8"/>
                  <a:gd name="T1" fmla="*/ 506 h 506"/>
                  <a:gd name="T2" fmla="*/ 0 w 8"/>
                  <a:gd name="T3" fmla="*/ 506 h 506"/>
                  <a:gd name="T4" fmla="*/ 0 w 8"/>
                  <a:gd name="T5" fmla="*/ 1 h 506"/>
                  <a:gd name="T6" fmla="*/ 3 w 8"/>
                  <a:gd name="T7" fmla="*/ 0 h 506"/>
                  <a:gd name="T8" fmla="*/ 8 w 8"/>
                  <a:gd name="T9" fmla="*/ 1 h 506"/>
                  <a:gd name="T10" fmla="*/ 8 w 8"/>
                  <a:gd name="T11" fmla="*/ 506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06">
                    <a:moveTo>
                      <a:pt x="8" y="506"/>
                    </a:moveTo>
                    <a:lnTo>
                      <a:pt x="0" y="506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8" y="506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1" name="îṩḷîḑè"/>
              <p:cNvSpPr>
                <a:spLocks/>
              </p:cNvSpPr>
              <p:nvPr/>
            </p:nvSpPr>
            <p:spPr bwMode="auto">
              <a:xfrm rot="5400000">
                <a:off x="4629676" y="3425457"/>
                <a:ext cx="9087" cy="531603"/>
              </a:xfrm>
              <a:custGeom>
                <a:avLst/>
                <a:gdLst>
                  <a:gd name="T0" fmla="*/ 8 w 8"/>
                  <a:gd name="T1" fmla="*/ 0 h 468"/>
                  <a:gd name="T2" fmla="*/ 0 w 8"/>
                  <a:gd name="T3" fmla="*/ 0 h 468"/>
                  <a:gd name="T4" fmla="*/ 0 w 8"/>
                  <a:gd name="T5" fmla="*/ 467 h 468"/>
                  <a:gd name="T6" fmla="*/ 3 w 8"/>
                  <a:gd name="T7" fmla="*/ 468 h 468"/>
                  <a:gd name="T8" fmla="*/ 8 w 8"/>
                  <a:gd name="T9" fmla="*/ 467 h 468"/>
                  <a:gd name="T10" fmla="*/ 8 w 8"/>
                  <a:gd name="T1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468">
                    <a:moveTo>
                      <a:pt x="8" y="0"/>
                    </a:moveTo>
                    <a:lnTo>
                      <a:pt x="0" y="0"/>
                    </a:lnTo>
                    <a:lnTo>
                      <a:pt x="0" y="467"/>
                    </a:lnTo>
                    <a:lnTo>
                      <a:pt x="3" y="468"/>
                    </a:lnTo>
                    <a:lnTo>
                      <a:pt x="8" y="467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2" name="íŝlïḑe"/>
              <p:cNvSpPr>
                <a:spLocks/>
              </p:cNvSpPr>
              <p:nvPr/>
            </p:nvSpPr>
            <p:spPr bwMode="auto">
              <a:xfrm rot="5400000">
                <a:off x="5361198" y="3403875"/>
                <a:ext cx="9087" cy="574767"/>
              </a:xfrm>
              <a:custGeom>
                <a:avLst/>
                <a:gdLst>
                  <a:gd name="T0" fmla="*/ 8 w 8"/>
                  <a:gd name="T1" fmla="*/ 0 h 506"/>
                  <a:gd name="T2" fmla="*/ 0 w 8"/>
                  <a:gd name="T3" fmla="*/ 0 h 506"/>
                  <a:gd name="T4" fmla="*/ 0 w 8"/>
                  <a:gd name="T5" fmla="*/ 504 h 506"/>
                  <a:gd name="T6" fmla="*/ 3 w 8"/>
                  <a:gd name="T7" fmla="*/ 506 h 506"/>
                  <a:gd name="T8" fmla="*/ 8 w 8"/>
                  <a:gd name="T9" fmla="*/ 504 h 506"/>
                  <a:gd name="T10" fmla="*/ 8 w 8"/>
                  <a:gd name="T11" fmla="*/ 0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06">
                    <a:moveTo>
                      <a:pt x="8" y="0"/>
                    </a:moveTo>
                    <a:lnTo>
                      <a:pt x="0" y="0"/>
                    </a:lnTo>
                    <a:lnTo>
                      <a:pt x="0" y="504"/>
                    </a:lnTo>
                    <a:lnTo>
                      <a:pt x="3" y="506"/>
                    </a:lnTo>
                    <a:lnTo>
                      <a:pt x="8" y="50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3" name="ï$ḻîďê"/>
              <p:cNvSpPr>
                <a:spLocks/>
              </p:cNvSpPr>
              <p:nvPr/>
            </p:nvSpPr>
            <p:spPr bwMode="auto">
              <a:xfrm rot="5400000">
                <a:off x="6172801" y="3327202"/>
                <a:ext cx="9087" cy="728114"/>
              </a:xfrm>
              <a:custGeom>
                <a:avLst/>
                <a:gdLst>
                  <a:gd name="T0" fmla="*/ 8 w 8"/>
                  <a:gd name="T1" fmla="*/ 640 h 641"/>
                  <a:gd name="T2" fmla="*/ 3 w 8"/>
                  <a:gd name="T3" fmla="*/ 641 h 641"/>
                  <a:gd name="T4" fmla="*/ 0 w 8"/>
                  <a:gd name="T5" fmla="*/ 640 h 641"/>
                  <a:gd name="T6" fmla="*/ 0 w 8"/>
                  <a:gd name="T7" fmla="*/ 0 h 641"/>
                  <a:gd name="T8" fmla="*/ 3 w 8"/>
                  <a:gd name="T9" fmla="*/ 0 h 641"/>
                  <a:gd name="T10" fmla="*/ 8 w 8"/>
                  <a:gd name="T11" fmla="*/ 0 h 641"/>
                  <a:gd name="T12" fmla="*/ 8 w 8"/>
                  <a:gd name="T13" fmla="*/ 640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41">
                    <a:moveTo>
                      <a:pt x="8" y="640"/>
                    </a:moveTo>
                    <a:lnTo>
                      <a:pt x="3" y="641"/>
                    </a:lnTo>
                    <a:lnTo>
                      <a:pt x="0" y="64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8" y="0"/>
                    </a:lnTo>
                    <a:lnTo>
                      <a:pt x="8" y="64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4" name="ïṣlîdé"/>
              <p:cNvSpPr>
                <a:spLocks/>
              </p:cNvSpPr>
              <p:nvPr/>
            </p:nvSpPr>
            <p:spPr bwMode="auto">
              <a:xfrm rot="5400000">
                <a:off x="7303593" y="3529960"/>
                <a:ext cx="1059798" cy="323733"/>
              </a:xfrm>
              <a:custGeom>
                <a:avLst/>
                <a:gdLst>
                  <a:gd name="T0" fmla="*/ 465 w 933"/>
                  <a:gd name="T1" fmla="*/ 0 h 285"/>
                  <a:gd name="T2" fmla="*/ 0 w 933"/>
                  <a:gd name="T3" fmla="*/ 280 h 285"/>
                  <a:gd name="T4" fmla="*/ 0 w 933"/>
                  <a:gd name="T5" fmla="*/ 285 h 285"/>
                  <a:gd name="T6" fmla="*/ 465 w 933"/>
                  <a:gd name="T7" fmla="*/ 10 h 285"/>
                  <a:gd name="T8" fmla="*/ 933 w 933"/>
                  <a:gd name="T9" fmla="*/ 285 h 285"/>
                  <a:gd name="T10" fmla="*/ 933 w 933"/>
                  <a:gd name="T11" fmla="*/ 280 h 285"/>
                  <a:gd name="T12" fmla="*/ 465 w 933"/>
                  <a:gd name="T13" fmla="*/ 0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3" h="285">
                    <a:moveTo>
                      <a:pt x="465" y="0"/>
                    </a:moveTo>
                    <a:lnTo>
                      <a:pt x="0" y="280"/>
                    </a:lnTo>
                    <a:lnTo>
                      <a:pt x="0" y="285"/>
                    </a:lnTo>
                    <a:lnTo>
                      <a:pt x="465" y="10"/>
                    </a:lnTo>
                    <a:lnTo>
                      <a:pt x="933" y="285"/>
                    </a:lnTo>
                    <a:lnTo>
                      <a:pt x="933" y="280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" name="iśḷïďe"/>
              <p:cNvSpPr>
                <a:spLocks/>
              </p:cNvSpPr>
              <p:nvPr/>
            </p:nvSpPr>
            <p:spPr bwMode="auto">
              <a:xfrm rot="5400000">
                <a:off x="6837871" y="3587891"/>
                <a:ext cx="1059798" cy="207871"/>
              </a:xfrm>
              <a:custGeom>
                <a:avLst/>
                <a:gdLst>
                  <a:gd name="T0" fmla="*/ 0 w 933"/>
                  <a:gd name="T1" fmla="*/ 183 h 183"/>
                  <a:gd name="T2" fmla="*/ 462 w 933"/>
                  <a:gd name="T3" fmla="*/ 7 h 183"/>
                  <a:gd name="T4" fmla="*/ 470 w 933"/>
                  <a:gd name="T5" fmla="*/ 7 h 183"/>
                  <a:gd name="T6" fmla="*/ 933 w 933"/>
                  <a:gd name="T7" fmla="*/ 183 h 183"/>
                  <a:gd name="T8" fmla="*/ 933 w 933"/>
                  <a:gd name="T9" fmla="*/ 178 h 183"/>
                  <a:gd name="T10" fmla="*/ 470 w 933"/>
                  <a:gd name="T11" fmla="*/ 0 h 183"/>
                  <a:gd name="T12" fmla="*/ 462 w 933"/>
                  <a:gd name="T13" fmla="*/ 0 h 183"/>
                  <a:gd name="T14" fmla="*/ 0 w 933"/>
                  <a:gd name="T15" fmla="*/ 178 h 183"/>
                  <a:gd name="T16" fmla="*/ 0 w 933"/>
                  <a:gd name="T17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3" h="183">
                    <a:moveTo>
                      <a:pt x="0" y="183"/>
                    </a:moveTo>
                    <a:lnTo>
                      <a:pt x="462" y="7"/>
                    </a:lnTo>
                    <a:lnTo>
                      <a:pt x="470" y="7"/>
                    </a:lnTo>
                    <a:lnTo>
                      <a:pt x="933" y="183"/>
                    </a:lnTo>
                    <a:lnTo>
                      <a:pt x="933" y="178"/>
                    </a:lnTo>
                    <a:lnTo>
                      <a:pt x="470" y="0"/>
                    </a:lnTo>
                    <a:lnTo>
                      <a:pt x="462" y="0"/>
                    </a:lnTo>
                    <a:lnTo>
                      <a:pt x="0" y="178"/>
                    </a:lnTo>
                    <a:lnTo>
                      <a:pt x="0" y="183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" name="iŝlïdè"/>
              <p:cNvSpPr>
                <a:spLocks/>
              </p:cNvSpPr>
              <p:nvPr/>
            </p:nvSpPr>
            <p:spPr bwMode="auto">
              <a:xfrm rot="5400000">
                <a:off x="6303998" y="3559494"/>
                <a:ext cx="1697039" cy="263530"/>
              </a:xfrm>
              <a:custGeom>
                <a:avLst/>
                <a:gdLst>
                  <a:gd name="T0" fmla="*/ 746 w 1494"/>
                  <a:gd name="T1" fmla="*/ 0 h 232"/>
                  <a:gd name="T2" fmla="*/ 0 w 1494"/>
                  <a:gd name="T3" fmla="*/ 224 h 232"/>
                  <a:gd name="T4" fmla="*/ 0 w 1494"/>
                  <a:gd name="T5" fmla="*/ 232 h 232"/>
                  <a:gd name="T6" fmla="*/ 746 w 1494"/>
                  <a:gd name="T7" fmla="*/ 10 h 232"/>
                  <a:gd name="T8" fmla="*/ 1494 w 1494"/>
                  <a:gd name="T9" fmla="*/ 232 h 232"/>
                  <a:gd name="T10" fmla="*/ 1494 w 1494"/>
                  <a:gd name="T11" fmla="*/ 224 h 232"/>
                  <a:gd name="T12" fmla="*/ 746 w 1494"/>
                  <a:gd name="T13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4" h="232">
                    <a:moveTo>
                      <a:pt x="746" y="0"/>
                    </a:moveTo>
                    <a:lnTo>
                      <a:pt x="0" y="224"/>
                    </a:lnTo>
                    <a:lnTo>
                      <a:pt x="0" y="232"/>
                    </a:lnTo>
                    <a:lnTo>
                      <a:pt x="746" y="10"/>
                    </a:lnTo>
                    <a:lnTo>
                      <a:pt x="1494" y="232"/>
                    </a:lnTo>
                    <a:lnTo>
                      <a:pt x="1494" y="224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" name="îṩļíḑé"/>
              <p:cNvSpPr>
                <a:spLocks/>
              </p:cNvSpPr>
              <p:nvPr/>
            </p:nvSpPr>
            <p:spPr bwMode="auto">
              <a:xfrm rot="5400000">
                <a:off x="5804200" y="3621969"/>
                <a:ext cx="1697039" cy="138580"/>
              </a:xfrm>
              <a:custGeom>
                <a:avLst/>
                <a:gdLst>
                  <a:gd name="T0" fmla="*/ 743 w 1494"/>
                  <a:gd name="T1" fmla="*/ 0 h 122"/>
                  <a:gd name="T2" fmla="*/ 0 w 1494"/>
                  <a:gd name="T3" fmla="*/ 113 h 122"/>
                  <a:gd name="T4" fmla="*/ 0 w 1494"/>
                  <a:gd name="T5" fmla="*/ 122 h 122"/>
                  <a:gd name="T6" fmla="*/ 743 w 1494"/>
                  <a:gd name="T7" fmla="*/ 11 h 122"/>
                  <a:gd name="T8" fmla="*/ 751 w 1494"/>
                  <a:gd name="T9" fmla="*/ 11 h 122"/>
                  <a:gd name="T10" fmla="*/ 1494 w 1494"/>
                  <a:gd name="T11" fmla="*/ 122 h 122"/>
                  <a:gd name="T12" fmla="*/ 1494 w 1494"/>
                  <a:gd name="T13" fmla="*/ 113 h 122"/>
                  <a:gd name="T14" fmla="*/ 751 w 1494"/>
                  <a:gd name="T15" fmla="*/ 0 h 122"/>
                  <a:gd name="T16" fmla="*/ 743 w 1494"/>
                  <a:gd name="T17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94" h="122">
                    <a:moveTo>
                      <a:pt x="743" y="0"/>
                    </a:moveTo>
                    <a:lnTo>
                      <a:pt x="0" y="113"/>
                    </a:lnTo>
                    <a:lnTo>
                      <a:pt x="0" y="122"/>
                    </a:lnTo>
                    <a:lnTo>
                      <a:pt x="743" y="11"/>
                    </a:lnTo>
                    <a:lnTo>
                      <a:pt x="751" y="11"/>
                    </a:lnTo>
                    <a:lnTo>
                      <a:pt x="1494" y="122"/>
                    </a:lnTo>
                    <a:lnTo>
                      <a:pt x="1494" y="113"/>
                    </a:lnTo>
                    <a:lnTo>
                      <a:pt x="751" y="0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" name="iṩliḍe"/>
              <p:cNvSpPr>
                <a:spLocks/>
              </p:cNvSpPr>
              <p:nvPr/>
            </p:nvSpPr>
            <p:spPr bwMode="auto">
              <a:xfrm rot="5400000">
                <a:off x="4000386" y="3529960"/>
                <a:ext cx="1059798" cy="323733"/>
              </a:xfrm>
              <a:custGeom>
                <a:avLst/>
                <a:gdLst>
                  <a:gd name="T0" fmla="*/ 465 w 933"/>
                  <a:gd name="T1" fmla="*/ 285 h 285"/>
                  <a:gd name="T2" fmla="*/ 0 w 933"/>
                  <a:gd name="T3" fmla="*/ 5 h 285"/>
                  <a:gd name="T4" fmla="*/ 0 w 933"/>
                  <a:gd name="T5" fmla="*/ 0 h 285"/>
                  <a:gd name="T6" fmla="*/ 465 w 933"/>
                  <a:gd name="T7" fmla="*/ 275 h 285"/>
                  <a:gd name="T8" fmla="*/ 933 w 933"/>
                  <a:gd name="T9" fmla="*/ 0 h 285"/>
                  <a:gd name="T10" fmla="*/ 933 w 933"/>
                  <a:gd name="T11" fmla="*/ 5 h 285"/>
                  <a:gd name="T12" fmla="*/ 465 w 933"/>
                  <a:gd name="T13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3" h="285">
                    <a:moveTo>
                      <a:pt x="465" y="28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465" y="275"/>
                    </a:lnTo>
                    <a:lnTo>
                      <a:pt x="933" y="0"/>
                    </a:lnTo>
                    <a:lnTo>
                      <a:pt x="933" y="5"/>
                    </a:lnTo>
                    <a:lnTo>
                      <a:pt x="465" y="285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" name="ïSḷiḓê"/>
              <p:cNvSpPr>
                <a:spLocks/>
              </p:cNvSpPr>
              <p:nvPr/>
            </p:nvSpPr>
            <p:spPr bwMode="auto">
              <a:xfrm rot="5400000">
                <a:off x="4466105" y="3587891"/>
                <a:ext cx="1059798" cy="207871"/>
              </a:xfrm>
              <a:custGeom>
                <a:avLst/>
                <a:gdLst>
                  <a:gd name="T0" fmla="*/ 0 w 933"/>
                  <a:gd name="T1" fmla="*/ 0 h 183"/>
                  <a:gd name="T2" fmla="*/ 462 w 933"/>
                  <a:gd name="T3" fmla="*/ 176 h 183"/>
                  <a:gd name="T4" fmla="*/ 470 w 933"/>
                  <a:gd name="T5" fmla="*/ 176 h 183"/>
                  <a:gd name="T6" fmla="*/ 933 w 933"/>
                  <a:gd name="T7" fmla="*/ 0 h 183"/>
                  <a:gd name="T8" fmla="*/ 933 w 933"/>
                  <a:gd name="T9" fmla="*/ 5 h 183"/>
                  <a:gd name="T10" fmla="*/ 470 w 933"/>
                  <a:gd name="T11" fmla="*/ 183 h 183"/>
                  <a:gd name="T12" fmla="*/ 462 w 933"/>
                  <a:gd name="T13" fmla="*/ 183 h 183"/>
                  <a:gd name="T14" fmla="*/ 0 w 933"/>
                  <a:gd name="T15" fmla="*/ 5 h 183"/>
                  <a:gd name="T16" fmla="*/ 0 w 933"/>
                  <a:gd name="T1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3" h="183">
                    <a:moveTo>
                      <a:pt x="0" y="0"/>
                    </a:moveTo>
                    <a:lnTo>
                      <a:pt x="462" y="176"/>
                    </a:lnTo>
                    <a:lnTo>
                      <a:pt x="470" y="176"/>
                    </a:lnTo>
                    <a:lnTo>
                      <a:pt x="933" y="0"/>
                    </a:lnTo>
                    <a:lnTo>
                      <a:pt x="933" y="5"/>
                    </a:lnTo>
                    <a:lnTo>
                      <a:pt x="470" y="183"/>
                    </a:lnTo>
                    <a:lnTo>
                      <a:pt x="462" y="183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" name="işľiḓè"/>
              <p:cNvSpPr>
                <a:spLocks/>
              </p:cNvSpPr>
              <p:nvPr/>
            </p:nvSpPr>
            <p:spPr bwMode="auto">
              <a:xfrm rot="5400000">
                <a:off x="4362170" y="3558926"/>
                <a:ext cx="1697039" cy="264666"/>
              </a:xfrm>
              <a:custGeom>
                <a:avLst/>
                <a:gdLst>
                  <a:gd name="T0" fmla="*/ 746 w 1494"/>
                  <a:gd name="T1" fmla="*/ 233 h 233"/>
                  <a:gd name="T2" fmla="*/ 0 w 1494"/>
                  <a:gd name="T3" fmla="*/ 9 h 233"/>
                  <a:gd name="T4" fmla="*/ 0 w 1494"/>
                  <a:gd name="T5" fmla="*/ 0 h 233"/>
                  <a:gd name="T6" fmla="*/ 746 w 1494"/>
                  <a:gd name="T7" fmla="*/ 222 h 233"/>
                  <a:gd name="T8" fmla="*/ 1494 w 1494"/>
                  <a:gd name="T9" fmla="*/ 0 h 233"/>
                  <a:gd name="T10" fmla="*/ 1494 w 1494"/>
                  <a:gd name="T11" fmla="*/ 9 h 233"/>
                  <a:gd name="T12" fmla="*/ 746 w 1494"/>
                  <a:gd name="T13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4" h="233">
                    <a:moveTo>
                      <a:pt x="746" y="233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746" y="222"/>
                    </a:lnTo>
                    <a:lnTo>
                      <a:pt x="1494" y="0"/>
                    </a:lnTo>
                    <a:lnTo>
                      <a:pt x="1494" y="9"/>
                    </a:lnTo>
                    <a:lnTo>
                      <a:pt x="746" y="233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" name="îṣḷiďê"/>
              <p:cNvSpPr>
                <a:spLocks/>
              </p:cNvSpPr>
              <p:nvPr/>
            </p:nvSpPr>
            <p:spPr bwMode="auto">
              <a:xfrm rot="5400000">
                <a:off x="4862537" y="3621969"/>
                <a:ext cx="1697039" cy="138580"/>
              </a:xfrm>
              <a:custGeom>
                <a:avLst/>
                <a:gdLst>
                  <a:gd name="T0" fmla="*/ 743 w 1494"/>
                  <a:gd name="T1" fmla="*/ 122 h 122"/>
                  <a:gd name="T2" fmla="*/ 0 w 1494"/>
                  <a:gd name="T3" fmla="*/ 9 h 122"/>
                  <a:gd name="T4" fmla="*/ 0 w 1494"/>
                  <a:gd name="T5" fmla="*/ 0 h 122"/>
                  <a:gd name="T6" fmla="*/ 743 w 1494"/>
                  <a:gd name="T7" fmla="*/ 112 h 122"/>
                  <a:gd name="T8" fmla="*/ 751 w 1494"/>
                  <a:gd name="T9" fmla="*/ 112 h 122"/>
                  <a:gd name="T10" fmla="*/ 1494 w 1494"/>
                  <a:gd name="T11" fmla="*/ 0 h 122"/>
                  <a:gd name="T12" fmla="*/ 1494 w 1494"/>
                  <a:gd name="T13" fmla="*/ 9 h 122"/>
                  <a:gd name="T14" fmla="*/ 751 w 1494"/>
                  <a:gd name="T15" fmla="*/ 122 h 122"/>
                  <a:gd name="T16" fmla="*/ 743 w 1494"/>
                  <a:gd name="T17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94" h="122">
                    <a:moveTo>
                      <a:pt x="743" y="122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743" y="112"/>
                    </a:lnTo>
                    <a:lnTo>
                      <a:pt x="751" y="112"/>
                    </a:lnTo>
                    <a:lnTo>
                      <a:pt x="1494" y="0"/>
                    </a:lnTo>
                    <a:lnTo>
                      <a:pt x="1494" y="9"/>
                    </a:lnTo>
                    <a:lnTo>
                      <a:pt x="751" y="122"/>
                    </a:lnTo>
                    <a:lnTo>
                      <a:pt x="743" y="122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" name="ïS1îḓé"/>
              <p:cNvSpPr>
                <a:spLocks/>
              </p:cNvSpPr>
              <p:nvPr/>
            </p:nvSpPr>
            <p:spPr bwMode="auto">
              <a:xfrm rot="5400000">
                <a:off x="5303835" y="3621400"/>
                <a:ext cx="2335417" cy="139716"/>
              </a:xfrm>
              <a:custGeom>
                <a:avLst/>
                <a:gdLst>
                  <a:gd name="T0" fmla="*/ 1027 w 2056"/>
                  <a:gd name="T1" fmla="*/ 0 h 123"/>
                  <a:gd name="T2" fmla="*/ 0 w 2056"/>
                  <a:gd name="T3" fmla="*/ 111 h 123"/>
                  <a:gd name="T4" fmla="*/ 0 w 2056"/>
                  <a:gd name="T5" fmla="*/ 123 h 123"/>
                  <a:gd name="T6" fmla="*/ 1027 w 2056"/>
                  <a:gd name="T7" fmla="*/ 14 h 123"/>
                  <a:gd name="T8" fmla="*/ 2056 w 2056"/>
                  <a:gd name="T9" fmla="*/ 123 h 123"/>
                  <a:gd name="T10" fmla="*/ 2056 w 2056"/>
                  <a:gd name="T11" fmla="*/ 111 h 123"/>
                  <a:gd name="T12" fmla="*/ 1027 w 2056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6" h="123">
                    <a:moveTo>
                      <a:pt x="1027" y="0"/>
                    </a:moveTo>
                    <a:lnTo>
                      <a:pt x="0" y="111"/>
                    </a:lnTo>
                    <a:lnTo>
                      <a:pt x="0" y="123"/>
                    </a:lnTo>
                    <a:lnTo>
                      <a:pt x="1027" y="14"/>
                    </a:lnTo>
                    <a:lnTo>
                      <a:pt x="2056" y="123"/>
                    </a:lnTo>
                    <a:lnTo>
                      <a:pt x="2056" y="111"/>
                    </a:lnTo>
                    <a:lnTo>
                      <a:pt x="1027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" name="iṡ1îḑé"/>
              <p:cNvSpPr>
                <a:spLocks/>
              </p:cNvSpPr>
              <p:nvPr/>
            </p:nvSpPr>
            <p:spPr bwMode="auto">
              <a:xfrm rot="5400000">
                <a:off x="4713165" y="3623672"/>
                <a:ext cx="2335417" cy="135173"/>
              </a:xfrm>
              <a:custGeom>
                <a:avLst/>
                <a:gdLst>
                  <a:gd name="T0" fmla="*/ 1027 w 2056"/>
                  <a:gd name="T1" fmla="*/ 119 h 119"/>
                  <a:gd name="T2" fmla="*/ 0 w 2056"/>
                  <a:gd name="T3" fmla="*/ 10 h 119"/>
                  <a:gd name="T4" fmla="*/ 0 w 2056"/>
                  <a:gd name="T5" fmla="*/ 0 h 119"/>
                  <a:gd name="T6" fmla="*/ 1027 w 2056"/>
                  <a:gd name="T7" fmla="*/ 104 h 119"/>
                  <a:gd name="T8" fmla="*/ 2056 w 2056"/>
                  <a:gd name="T9" fmla="*/ 0 h 119"/>
                  <a:gd name="T10" fmla="*/ 2056 w 2056"/>
                  <a:gd name="T11" fmla="*/ 10 h 119"/>
                  <a:gd name="T12" fmla="*/ 1027 w 2056"/>
                  <a:gd name="T1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6" h="119">
                    <a:moveTo>
                      <a:pt x="1027" y="119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1027" y="104"/>
                    </a:lnTo>
                    <a:lnTo>
                      <a:pt x="2056" y="0"/>
                    </a:lnTo>
                    <a:lnTo>
                      <a:pt x="2056" y="10"/>
                    </a:lnTo>
                    <a:lnTo>
                      <a:pt x="1027" y="119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5" name="íSḷîďê"/>
            <p:cNvSpPr>
              <a:spLocks/>
            </p:cNvSpPr>
            <p:nvPr/>
          </p:nvSpPr>
          <p:spPr bwMode="auto">
            <a:xfrm rot="20753229">
              <a:off x="4779311" y="1737373"/>
              <a:ext cx="608187" cy="766608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ïŝḷiďê"/>
            <p:cNvSpPr>
              <a:spLocks/>
            </p:cNvSpPr>
            <p:nvPr/>
          </p:nvSpPr>
          <p:spPr bwMode="auto">
            <a:xfrm rot="19719786">
              <a:off x="4019847" y="3367538"/>
              <a:ext cx="608187" cy="766608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ïṧļídè"/>
            <p:cNvSpPr>
              <a:spLocks/>
            </p:cNvSpPr>
            <p:nvPr/>
          </p:nvSpPr>
          <p:spPr bwMode="auto">
            <a:xfrm rot="19443382">
              <a:off x="4706504" y="4728635"/>
              <a:ext cx="608187" cy="766608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isliḓè"/>
            <p:cNvSpPr>
              <a:spLocks/>
            </p:cNvSpPr>
            <p:nvPr/>
          </p:nvSpPr>
          <p:spPr bwMode="auto">
            <a:xfrm rot="2378522" flipH="1">
              <a:off x="7487084" y="4024977"/>
              <a:ext cx="608187" cy="766608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8023456" y="4153560"/>
            <a:ext cx="372679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GAS / BLOCK HASH / WEI OF A TRANSACTION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957943" y="1947300"/>
            <a:ext cx="365532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CHECKING INFORMATION OF A TRANSACTION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9493" y="4842979"/>
            <a:ext cx="325710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CHECKING TIME OF TRANSACTION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41026" y="3395140"/>
            <a:ext cx="329674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MANAGE ADDRESS OF SENDER AND RECEIVER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57" name="文本框 56"/>
            <p:cNvSpPr txBox="1"/>
            <p:nvPr/>
          </p:nvSpPr>
          <p:spPr>
            <a:xfrm>
              <a:off x="595313" y="38746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Work Overview</a:t>
              </a:r>
              <a:endParaRPr lang="zh-CN" altLang="en-US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9" name="isliḓè">
            <a:extLst>
              <a:ext uri="{FF2B5EF4-FFF2-40B4-BE49-F238E27FC236}">
                <a16:creationId xmlns:a16="http://schemas.microsoft.com/office/drawing/2014/main" id="{1E20C955-192D-4624-8809-D682F24D5AF8}"/>
              </a:ext>
            </a:extLst>
          </p:cNvPr>
          <p:cNvSpPr>
            <a:spLocks/>
          </p:cNvSpPr>
          <p:nvPr/>
        </p:nvSpPr>
        <p:spPr bwMode="auto">
          <a:xfrm rot="4462939" flipH="1">
            <a:off x="6936358" y="5255881"/>
            <a:ext cx="564787" cy="711903"/>
          </a:xfrm>
          <a:custGeom>
            <a:avLst/>
            <a:gdLst>
              <a:gd name="T0" fmla="*/ 82 w 239"/>
              <a:gd name="T1" fmla="*/ 301 h 301"/>
              <a:gd name="T2" fmla="*/ 64 w 239"/>
              <a:gd name="T3" fmla="*/ 298 h 301"/>
              <a:gd name="T4" fmla="*/ 8 w 239"/>
              <a:gd name="T5" fmla="*/ 212 h 301"/>
              <a:gd name="T6" fmla="*/ 100 w 239"/>
              <a:gd name="T7" fmla="*/ 162 h 301"/>
              <a:gd name="T8" fmla="*/ 153 w 239"/>
              <a:gd name="T9" fmla="*/ 182 h 301"/>
              <a:gd name="T10" fmla="*/ 44 w 239"/>
              <a:gd name="T11" fmla="*/ 17 h 301"/>
              <a:gd name="T12" fmla="*/ 53 w 239"/>
              <a:gd name="T13" fmla="*/ 47 h 301"/>
              <a:gd name="T14" fmla="*/ 51 w 239"/>
              <a:gd name="T15" fmla="*/ 52 h 301"/>
              <a:gd name="T16" fmla="*/ 46 w 239"/>
              <a:gd name="T17" fmla="*/ 50 h 301"/>
              <a:gd name="T18" fmla="*/ 34 w 239"/>
              <a:gd name="T19" fmla="*/ 11 h 301"/>
              <a:gd name="T20" fmla="*/ 33 w 239"/>
              <a:gd name="T21" fmla="*/ 8 h 301"/>
              <a:gd name="T22" fmla="*/ 34 w 239"/>
              <a:gd name="T23" fmla="*/ 3 h 301"/>
              <a:gd name="T24" fmla="*/ 36 w 239"/>
              <a:gd name="T25" fmla="*/ 3 h 301"/>
              <a:gd name="T26" fmla="*/ 44 w 239"/>
              <a:gd name="T27" fmla="*/ 0 h 301"/>
              <a:gd name="T28" fmla="*/ 81 w 239"/>
              <a:gd name="T29" fmla="*/ 6 h 301"/>
              <a:gd name="T30" fmla="*/ 80 w 239"/>
              <a:gd name="T31" fmla="*/ 14 h 301"/>
              <a:gd name="T32" fmla="*/ 47 w 239"/>
              <a:gd name="T33" fmla="*/ 9 h 301"/>
              <a:gd name="T34" fmla="*/ 161 w 239"/>
              <a:gd name="T35" fmla="*/ 187 h 301"/>
              <a:gd name="T36" fmla="*/ 239 w 239"/>
              <a:gd name="T37" fmla="*/ 288 h 301"/>
              <a:gd name="T38" fmla="*/ 236 w 239"/>
              <a:gd name="T39" fmla="*/ 293 h 301"/>
              <a:gd name="T40" fmla="*/ 231 w 239"/>
              <a:gd name="T41" fmla="*/ 291 h 301"/>
              <a:gd name="T42" fmla="*/ 161 w 239"/>
              <a:gd name="T43" fmla="*/ 197 h 301"/>
              <a:gd name="T44" fmla="*/ 149 w 239"/>
              <a:gd name="T45" fmla="*/ 252 h 301"/>
              <a:gd name="T46" fmla="*/ 82 w 239"/>
              <a:gd name="T47" fmla="*/ 301 h 301"/>
              <a:gd name="T48" fmla="*/ 79 w 239"/>
              <a:gd name="T49" fmla="*/ 168 h 301"/>
              <a:gd name="T50" fmla="*/ 16 w 239"/>
              <a:gd name="T51" fmla="*/ 214 h 301"/>
              <a:gd name="T52" fmla="*/ 66 w 239"/>
              <a:gd name="T53" fmla="*/ 291 h 301"/>
              <a:gd name="T54" fmla="*/ 141 w 239"/>
              <a:gd name="T55" fmla="*/ 249 h 301"/>
              <a:gd name="T56" fmla="*/ 153 w 239"/>
              <a:gd name="T57" fmla="*/ 191 h 301"/>
              <a:gd name="T58" fmla="*/ 99 w 239"/>
              <a:gd name="T59" fmla="*/ 170 h 301"/>
              <a:gd name="T60" fmla="*/ 79 w 239"/>
              <a:gd name="T61" fmla="*/ 168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39" h="301">
                <a:moveTo>
                  <a:pt x="82" y="301"/>
                </a:moveTo>
                <a:cubicBezTo>
                  <a:pt x="76" y="301"/>
                  <a:pt x="70" y="300"/>
                  <a:pt x="64" y="298"/>
                </a:cubicBezTo>
                <a:cubicBezTo>
                  <a:pt x="17" y="285"/>
                  <a:pt x="0" y="245"/>
                  <a:pt x="8" y="212"/>
                </a:cubicBezTo>
                <a:cubicBezTo>
                  <a:pt x="15" y="180"/>
                  <a:pt x="47" y="152"/>
                  <a:pt x="100" y="162"/>
                </a:cubicBezTo>
                <a:cubicBezTo>
                  <a:pt x="120" y="165"/>
                  <a:pt x="137" y="173"/>
                  <a:pt x="153" y="182"/>
                </a:cubicBezTo>
                <a:cubicBezTo>
                  <a:pt x="148" y="130"/>
                  <a:pt x="116" y="69"/>
                  <a:pt x="44" y="17"/>
                </a:cubicBezTo>
                <a:cubicBezTo>
                  <a:pt x="53" y="47"/>
                  <a:pt x="53" y="47"/>
                  <a:pt x="53" y="47"/>
                </a:cubicBezTo>
                <a:cubicBezTo>
                  <a:pt x="54" y="49"/>
                  <a:pt x="53" y="51"/>
                  <a:pt x="51" y="52"/>
                </a:cubicBezTo>
                <a:cubicBezTo>
                  <a:pt x="49" y="53"/>
                  <a:pt x="46" y="52"/>
                  <a:pt x="46" y="50"/>
                </a:cubicBezTo>
                <a:cubicBezTo>
                  <a:pt x="41" y="41"/>
                  <a:pt x="33" y="22"/>
                  <a:pt x="34" y="11"/>
                </a:cubicBezTo>
                <a:cubicBezTo>
                  <a:pt x="33" y="8"/>
                  <a:pt x="33" y="8"/>
                  <a:pt x="33" y="8"/>
                </a:cubicBezTo>
                <a:cubicBezTo>
                  <a:pt x="32" y="6"/>
                  <a:pt x="33" y="4"/>
                  <a:pt x="34" y="3"/>
                </a:cubicBezTo>
                <a:cubicBezTo>
                  <a:pt x="35" y="3"/>
                  <a:pt x="35" y="3"/>
                  <a:pt x="36" y="3"/>
                </a:cubicBezTo>
                <a:cubicBezTo>
                  <a:pt x="37" y="1"/>
                  <a:pt x="40" y="0"/>
                  <a:pt x="44" y="0"/>
                </a:cubicBezTo>
                <a:cubicBezTo>
                  <a:pt x="59" y="3"/>
                  <a:pt x="81" y="6"/>
                  <a:pt x="81" y="6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14"/>
                  <a:pt x="62" y="11"/>
                  <a:pt x="47" y="9"/>
                </a:cubicBezTo>
                <a:cubicBezTo>
                  <a:pt x="125" y="66"/>
                  <a:pt x="158" y="131"/>
                  <a:pt x="161" y="187"/>
                </a:cubicBezTo>
                <a:cubicBezTo>
                  <a:pt x="217" y="225"/>
                  <a:pt x="238" y="287"/>
                  <a:pt x="239" y="288"/>
                </a:cubicBezTo>
                <a:cubicBezTo>
                  <a:pt x="239" y="290"/>
                  <a:pt x="238" y="293"/>
                  <a:pt x="236" y="293"/>
                </a:cubicBezTo>
                <a:cubicBezTo>
                  <a:pt x="234" y="294"/>
                  <a:pt x="232" y="293"/>
                  <a:pt x="231" y="291"/>
                </a:cubicBezTo>
                <a:cubicBezTo>
                  <a:pt x="231" y="290"/>
                  <a:pt x="211" y="233"/>
                  <a:pt x="161" y="197"/>
                </a:cubicBezTo>
                <a:cubicBezTo>
                  <a:pt x="161" y="217"/>
                  <a:pt x="156" y="236"/>
                  <a:pt x="149" y="252"/>
                </a:cubicBezTo>
                <a:cubicBezTo>
                  <a:pt x="134" y="283"/>
                  <a:pt x="109" y="301"/>
                  <a:pt x="82" y="301"/>
                </a:cubicBezTo>
                <a:close/>
                <a:moveTo>
                  <a:pt x="79" y="168"/>
                </a:moveTo>
                <a:cubicBezTo>
                  <a:pt x="43" y="168"/>
                  <a:pt x="21" y="189"/>
                  <a:pt x="16" y="214"/>
                </a:cubicBezTo>
                <a:cubicBezTo>
                  <a:pt x="9" y="243"/>
                  <a:pt x="24" y="279"/>
                  <a:pt x="66" y="291"/>
                </a:cubicBezTo>
                <a:cubicBezTo>
                  <a:pt x="96" y="299"/>
                  <a:pt x="125" y="283"/>
                  <a:pt x="141" y="249"/>
                </a:cubicBezTo>
                <a:cubicBezTo>
                  <a:pt x="149" y="232"/>
                  <a:pt x="154" y="212"/>
                  <a:pt x="153" y="191"/>
                </a:cubicBezTo>
                <a:cubicBezTo>
                  <a:pt x="138" y="181"/>
                  <a:pt x="120" y="174"/>
                  <a:pt x="99" y="170"/>
                </a:cubicBezTo>
                <a:cubicBezTo>
                  <a:pt x="92" y="168"/>
                  <a:pt x="85" y="168"/>
                  <a:pt x="79" y="16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0" name="文本框 65">
            <a:extLst>
              <a:ext uri="{FF2B5EF4-FFF2-40B4-BE49-F238E27FC236}">
                <a16:creationId xmlns:a16="http://schemas.microsoft.com/office/drawing/2014/main" id="{943D409C-753D-4FB0-AD15-52D79255BB5B}"/>
              </a:ext>
            </a:extLst>
          </p:cNvPr>
          <p:cNvSpPr txBox="1"/>
          <p:nvPr/>
        </p:nvSpPr>
        <p:spPr>
          <a:xfrm>
            <a:off x="7849288" y="5173256"/>
            <a:ext cx="372679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FUNCTION CALLBACK (without mining)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076" name="Picture 4" descr="Image result for check png">
            <a:extLst>
              <a:ext uri="{FF2B5EF4-FFF2-40B4-BE49-F238E27FC236}">
                <a16:creationId xmlns:a16="http://schemas.microsoft.com/office/drawing/2014/main" id="{18DD84A8-D107-4B76-9DE8-0ED4A60D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25" y="2021712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Image result for check png">
            <a:extLst>
              <a:ext uri="{FF2B5EF4-FFF2-40B4-BE49-F238E27FC236}">
                <a16:creationId xmlns:a16="http://schemas.microsoft.com/office/drawing/2014/main" id="{261D8E1D-32E2-4FD3-8EF3-F09F221E2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1" y="3469552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Image result for check png">
            <a:extLst>
              <a:ext uri="{FF2B5EF4-FFF2-40B4-BE49-F238E27FC236}">
                <a16:creationId xmlns:a16="http://schemas.microsoft.com/office/drawing/2014/main" id="{75233AFC-6819-47F5-9E77-54F045EF0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564" y="4930131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Image result for check png">
            <a:extLst>
              <a:ext uri="{FF2B5EF4-FFF2-40B4-BE49-F238E27FC236}">
                <a16:creationId xmlns:a16="http://schemas.microsoft.com/office/drawing/2014/main" id="{C8E3B836-3E43-461A-AFA3-E5C193360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40" y="4157249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Image result for check png">
            <a:extLst>
              <a:ext uri="{FF2B5EF4-FFF2-40B4-BE49-F238E27FC236}">
                <a16:creationId xmlns:a16="http://schemas.microsoft.com/office/drawing/2014/main" id="{B83D85D8-BEC8-4056-B6A5-FC3CF9485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89" y="5237193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wrong png">
            <a:extLst>
              <a:ext uri="{FF2B5EF4-FFF2-40B4-BE49-F238E27FC236}">
                <a16:creationId xmlns:a16="http://schemas.microsoft.com/office/drawing/2014/main" id="{43D0D793-28BE-44A3-99D2-FB0847A8D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032" y="6224761"/>
            <a:ext cx="536541" cy="53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文本框 65">
            <a:extLst>
              <a:ext uri="{FF2B5EF4-FFF2-40B4-BE49-F238E27FC236}">
                <a16:creationId xmlns:a16="http://schemas.microsoft.com/office/drawing/2014/main" id="{72018CE5-9507-4D0E-95F6-A216C3AE1C4F}"/>
              </a:ext>
            </a:extLst>
          </p:cNvPr>
          <p:cNvSpPr txBox="1"/>
          <p:nvPr/>
        </p:nvSpPr>
        <p:spPr>
          <a:xfrm>
            <a:off x="2495321" y="6256873"/>
            <a:ext cx="877113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>
                <a:solidFill>
                  <a:srgbClr val="FF4344"/>
                </a:solidFill>
                <a:cs typeface="+mn-ea"/>
                <a:sym typeface="+mn-lt"/>
              </a:rPr>
              <a:t>FUNCTION CALLBACK FROM SMART CONTRACT (with mining)</a:t>
            </a:r>
            <a:endParaRPr lang="zh-CN" altLang="en-US" sz="2400" b="1" dirty="0">
              <a:solidFill>
                <a:srgbClr val="FF4344"/>
              </a:solidFill>
              <a:cs typeface="+mn-ea"/>
              <a:sym typeface="+mn-lt"/>
            </a:endParaRPr>
          </a:p>
        </p:txBody>
      </p:sp>
      <p:sp>
        <p:nvSpPr>
          <p:cNvPr id="55" name="文本框 65">
            <a:extLst>
              <a:ext uri="{FF2B5EF4-FFF2-40B4-BE49-F238E27FC236}">
                <a16:creationId xmlns:a16="http://schemas.microsoft.com/office/drawing/2014/main" id="{644B96A5-A683-415A-A2D9-9766057769B2}"/>
              </a:ext>
            </a:extLst>
          </p:cNvPr>
          <p:cNvSpPr txBox="1"/>
          <p:nvPr/>
        </p:nvSpPr>
        <p:spPr>
          <a:xfrm>
            <a:off x="2497968" y="6253761"/>
            <a:ext cx="877113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FUNCTION CALLBACK FROM SMART CONTRACT (with mining)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8" name="Picture 4" descr="Image result for check png">
            <a:extLst>
              <a:ext uri="{FF2B5EF4-FFF2-40B4-BE49-F238E27FC236}">
                <a16:creationId xmlns:a16="http://schemas.microsoft.com/office/drawing/2014/main" id="{FF07E92F-360B-42F8-A495-9CB1F9B95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274" y="6142325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5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500"/>
                            </p:stCondLst>
                            <p:childTnLst>
                              <p:par>
                                <p:cTn id="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9" grpId="0"/>
      <p:bldP spid="72" grpId="0"/>
      <p:bldP spid="75" grpId="0"/>
      <p:bldP spid="60" grpId="0"/>
      <p:bldP spid="81" grpId="0"/>
      <p:bldP spid="81" grpId="1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713" y="0"/>
            <a:ext cx="177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9216" y="1699125"/>
            <a:ext cx="250779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PART 02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88089" y="2528021"/>
            <a:ext cx="426916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4800">
                <a:latin typeface="+mn-lt"/>
                <a:cs typeface="+mn-ea"/>
                <a:sym typeface="+mn-lt"/>
              </a:rPr>
              <a:t>DApp Back-end</a:t>
            </a:r>
            <a:endParaRPr lang="zh-CN" altLang="en-US" sz="4800" dirty="0">
              <a:latin typeface="+mn-lt"/>
              <a:cs typeface="+mn-ea"/>
              <a:sym typeface="+mn-lt"/>
            </a:endParaRPr>
          </a:p>
        </p:txBody>
      </p:sp>
      <p:pic>
        <p:nvPicPr>
          <p:cNvPr id="4098" name="Picture 2" descr="Image result for raspberry pi png">
            <a:extLst>
              <a:ext uri="{FF2B5EF4-FFF2-40B4-BE49-F238E27FC236}">
                <a16:creationId xmlns:a16="http://schemas.microsoft.com/office/drawing/2014/main" id="{5DEEBE9A-103D-482D-8D87-2F1D4F45F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913" y="3356917"/>
            <a:ext cx="4905374" cy="339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dapp backend">
            <a:extLst>
              <a:ext uri="{FF2B5EF4-FFF2-40B4-BE49-F238E27FC236}">
                <a16:creationId xmlns:a16="http://schemas.microsoft.com/office/drawing/2014/main" id="{5D22CDC9-A25C-4AE6-B04A-E6240EF43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43" r="11392"/>
          <a:stretch/>
        </p:blipFill>
        <p:spPr bwMode="auto">
          <a:xfrm>
            <a:off x="1521431" y="850900"/>
            <a:ext cx="2883881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任意多边形 8"/>
          <p:cNvSpPr/>
          <p:nvPr/>
        </p:nvSpPr>
        <p:spPr>
          <a:xfrm>
            <a:off x="1382713" y="1149350"/>
            <a:ext cx="452120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29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Node JS">
            <a:extLst>
              <a:ext uri="{FF2B5EF4-FFF2-40B4-BE49-F238E27FC236}">
                <a16:creationId xmlns:a16="http://schemas.microsoft.com/office/drawing/2014/main" id="{FC673A76-1B13-4B60-A198-D413B7AF8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08" y="1621752"/>
            <a:ext cx="4129408" cy="400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/>
          <p:cNvGrpSpPr/>
          <p:nvPr/>
        </p:nvGrpSpPr>
        <p:grpSpPr>
          <a:xfrm>
            <a:off x="7181488" y="4179309"/>
            <a:ext cx="1890410" cy="1117165"/>
            <a:chOff x="3624780" y="2412339"/>
            <a:chExt cx="1675213" cy="1117165"/>
          </a:xfrm>
        </p:grpSpPr>
        <p:sp>
          <p:nvSpPr>
            <p:cNvPr id="25" name="文本框 24"/>
            <p:cNvSpPr txBox="1"/>
            <p:nvPr/>
          </p:nvSpPr>
          <p:spPr>
            <a:xfrm>
              <a:off x="3624780" y="2412339"/>
              <a:ext cx="1613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cs typeface="+mn-ea"/>
                  <a:sym typeface="+mn-lt"/>
                </a:rPr>
                <a:t>ADD YOUR TITLE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624780" y="2750893"/>
              <a:ext cx="1675213" cy="77861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click to add your text here click to add your text here click to add your text here click to add your text here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19" name="文本框 18"/>
            <p:cNvSpPr txBox="1"/>
            <p:nvPr/>
          </p:nvSpPr>
          <p:spPr>
            <a:xfrm>
              <a:off x="595313" y="38746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Work </a:t>
              </a:r>
              <a:r>
                <a:rPr lang="en-US" altLang="zh-CN" dirty="0">
                  <a:latin typeface="+mn-lt"/>
                  <a:cs typeface="+mn-ea"/>
                  <a:sym typeface="+mn-lt"/>
                </a:rPr>
                <a:t>O</a:t>
              </a:r>
              <a:r>
                <a:rPr lang="en-US" altLang="zh-CN">
                  <a:latin typeface="+mn-lt"/>
                  <a:cs typeface="+mn-ea"/>
                  <a:sym typeface="+mn-lt"/>
                </a:rPr>
                <a:t>verview</a:t>
              </a:r>
              <a:endParaRPr lang="zh-CN" altLang="en-US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文本框 68">
            <a:extLst>
              <a:ext uri="{FF2B5EF4-FFF2-40B4-BE49-F238E27FC236}">
                <a16:creationId xmlns:a16="http://schemas.microsoft.com/office/drawing/2014/main" id="{EF4247BD-B0D3-41F9-9DC9-19F00406D62D}"/>
              </a:ext>
            </a:extLst>
          </p:cNvPr>
          <p:cNvSpPr txBox="1"/>
          <p:nvPr/>
        </p:nvSpPr>
        <p:spPr>
          <a:xfrm>
            <a:off x="531814" y="5784622"/>
            <a:ext cx="365532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LEARN BASIC NODE JS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8" name="Picture 4" descr="Image result for check png">
            <a:extLst>
              <a:ext uri="{FF2B5EF4-FFF2-40B4-BE49-F238E27FC236}">
                <a16:creationId xmlns:a16="http://schemas.microsoft.com/office/drawing/2014/main" id="{D430A6AF-07B9-44BC-A875-3236A4B2F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68" y="5674368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gpio pins raspberry pi 3">
            <a:extLst>
              <a:ext uri="{FF2B5EF4-FFF2-40B4-BE49-F238E27FC236}">
                <a16:creationId xmlns:a16="http://schemas.microsoft.com/office/drawing/2014/main" id="{8F5ACB90-A1BC-448F-AE07-FC52B92DC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116" y="1621752"/>
            <a:ext cx="6715342" cy="400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68">
            <a:extLst>
              <a:ext uri="{FF2B5EF4-FFF2-40B4-BE49-F238E27FC236}">
                <a16:creationId xmlns:a16="http://schemas.microsoft.com/office/drawing/2014/main" id="{C05DD654-037F-4113-9321-183C7D23ED1D}"/>
              </a:ext>
            </a:extLst>
          </p:cNvPr>
          <p:cNvSpPr txBox="1"/>
          <p:nvPr/>
        </p:nvSpPr>
        <p:spPr>
          <a:xfrm>
            <a:off x="8126693" y="495189"/>
            <a:ext cx="365532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CONTROL RASPBERRY PI GPIO PIN WITH NODE JS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0" name="Picture 4" descr="Image result for check png">
            <a:extLst>
              <a:ext uri="{FF2B5EF4-FFF2-40B4-BE49-F238E27FC236}">
                <a16:creationId xmlns:a16="http://schemas.microsoft.com/office/drawing/2014/main" id="{69816971-7EF3-48B1-96D9-FB724D2D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254" y="570731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68">
            <a:extLst>
              <a:ext uri="{FF2B5EF4-FFF2-40B4-BE49-F238E27FC236}">
                <a16:creationId xmlns:a16="http://schemas.microsoft.com/office/drawing/2014/main" id="{6A5ECF9A-A5C1-4CC8-8E11-D810C919C434}"/>
              </a:ext>
            </a:extLst>
          </p:cNvPr>
          <p:cNvSpPr txBox="1"/>
          <p:nvPr/>
        </p:nvSpPr>
        <p:spPr>
          <a:xfrm>
            <a:off x="6185099" y="5784622"/>
            <a:ext cx="563404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CODE TO READ CPU TEMPERATURE WITH REAL-TIME RASPI BY NODE JS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2" name="Picture 4" descr="Image result for check png">
            <a:extLst>
              <a:ext uri="{FF2B5EF4-FFF2-40B4-BE49-F238E27FC236}">
                <a16:creationId xmlns:a16="http://schemas.microsoft.com/office/drawing/2014/main" id="{1301341E-661A-4624-9854-60E9F8F5C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914" y="5859034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15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3407152" y="1408069"/>
            <a:ext cx="213378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DHT11 SENSOR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407150" y="4390210"/>
            <a:ext cx="213378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NODE JS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07151" y="2774807"/>
            <a:ext cx="213378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RASPBERRY PI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75313" y="2639499"/>
            <a:ext cx="433062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i="1">
                <a:solidFill>
                  <a:srgbClr val="002060"/>
                </a:solidFill>
                <a:cs typeface="+mn-ea"/>
                <a:sym typeface="+mn-lt"/>
              </a:rPr>
              <a:t>“brigde” to communicate with web3.js</a:t>
            </a:r>
            <a:endParaRPr lang="zh-CN" altLang="en-US" sz="2000" b="1" i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47" name="文本框 46"/>
            <p:cNvSpPr txBox="1"/>
            <p:nvPr/>
          </p:nvSpPr>
          <p:spPr>
            <a:xfrm>
              <a:off x="595313" y="38746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Work Overview</a:t>
              </a:r>
              <a:endParaRPr lang="zh-CN" altLang="en-US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403B7C20-0169-44F8-B72B-9921916ED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0" t="19593" r="7719" b="18232"/>
          <a:stretch/>
        </p:blipFill>
        <p:spPr>
          <a:xfrm>
            <a:off x="906409" y="1229998"/>
            <a:ext cx="1778734" cy="986715"/>
          </a:xfrm>
          <a:prstGeom prst="rect">
            <a:avLst/>
          </a:prstGeom>
        </p:spPr>
      </p:pic>
      <p:pic>
        <p:nvPicPr>
          <p:cNvPr id="8194" name="Picture 2" descr="Image result for raspberry pi png">
            <a:extLst>
              <a:ext uri="{FF2B5EF4-FFF2-40B4-BE49-F238E27FC236}">
                <a16:creationId xmlns:a16="http://schemas.microsoft.com/office/drawing/2014/main" id="{7CE3A03A-CB64-4CF2-9200-0FEBE940B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t="4107" r="3658" b="6200"/>
          <a:stretch/>
        </p:blipFill>
        <p:spPr bwMode="auto">
          <a:xfrm>
            <a:off x="441025" y="2383841"/>
            <a:ext cx="2966127" cy="195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node js">
            <a:extLst>
              <a:ext uri="{FF2B5EF4-FFF2-40B4-BE49-F238E27FC236}">
                <a16:creationId xmlns:a16="http://schemas.microsoft.com/office/drawing/2014/main" id="{42491EE6-61BB-422D-BDCF-9BC721657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29" y="4238380"/>
            <a:ext cx="2966123" cy="181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plus png">
            <a:extLst>
              <a:ext uri="{FF2B5EF4-FFF2-40B4-BE49-F238E27FC236}">
                <a16:creationId xmlns:a16="http://schemas.microsoft.com/office/drawing/2014/main" id="{E4D814FE-F867-4ACB-B6B0-E96C3AADD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802" y="1969381"/>
            <a:ext cx="542352" cy="54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Image result for plus png">
            <a:extLst>
              <a:ext uri="{FF2B5EF4-FFF2-40B4-BE49-F238E27FC236}">
                <a16:creationId xmlns:a16="http://schemas.microsoft.com/office/drawing/2014/main" id="{D54C4B10-A4E0-46FA-9005-BE77699DE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802" y="3582083"/>
            <a:ext cx="542352" cy="54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web3 js">
            <a:extLst>
              <a:ext uri="{FF2B5EF4-FFF2-40B4-BE49-F238E27FC236}">
                <a16:creationId xmlns:a16="http://schemas.microsoft.com/office/drawing/2014/main" id="{B01BB686-F396-48EC-9ECC-A604DB09D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0953" r="18672" b="9093"/>
          <a:stretch/>
        </p:blipFill>
        <p:spPr bwMode="auto">
          <a:xfrm>
            <a:off x="10172545" y="2174498"/>
            <a:ext cx="2019455" cy="201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Đường kết nối Mũi tên Thẳng 4">
            <a:extLst>
              <a:ext uri="{FF2B5EF4-FFF2-40B4-BE49-F238E27FC236}">
                <a16:creationId xmlns:a16="http://schemas.microsoft.com/office/drawing/2014/main" id="{0B896B1E-9D6A-459C-8A55-B0F25C05F811}"/>
              </a:ext>
            </a:extLst>
          </p:cNvPr>
          <p:cNvCxnSpPr>
            <a:cxnSpLocks/>
          </p:cNvCxnSpPr>
          <p:nvPr/>
        </p:nvCxnSpPr>
        <p:spPr>
          <a:xfrm flipV="1">
            <a:off x="5691425" y="3068637"/>
            <a:ext cx="4481120" cy="26953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DS18b20">
            <a:extLst>
              <a:ext uri="{FF2B5EF4-FFF2-40B4-BE49-F238E27FC236}">
                <a16:creationId xmlns:a16="http://schemas.microsoft.com/office/drawing/2014/main" id="{CDC90C56-D879-473D-80ED-6F9CB5DE6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69" y="350505"/>
            <a:ext cx="1566958" cy="15669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roves temperature sensor 32 bit">
            <a:extLst>
              <a:ext uri="{FF2B5EF4-FFF2-40B4-BE49-F238E27FC236}">
                <a16:creationId xmlns:a16="http://schemas.microsoft.com/office/drawing/2014/main" id="{5C38E3C0-80D3-4E45-B383-3C9A3A741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604" y="4390210"/>
            <a:ext cx="2239246" cy="16794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37">
            <a:extLst>
              <a:ext uri="{FF2B5EF4-FFF2-40B4-BE49-F238E27FC236}">
                <a16:creationId xmlns:a16="http://schemas.microsoft.com/office/drawing/2014/main" id="{E8E91240-9D40-4962-8DC7-A8461A00DD8E}"/>
              </a:ext>
            </a:extLst>
          </p:cNvPr>
          <p:cNvSpPr txBox="1"/>
          <p:nvPr/>
        </p:nvSpPr>
        <p:spPr>
          <a:xfrm>
            <a:off x="6367657" y="5838811"/>
            <a:ext cx="213378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AMG8833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37">
            <a:extLst>
              <a:ext uri="{FF2B5EF4-FFF2-40B4-BE49-F238E27FC236}">
                <a16:creationId xmlns:a16="http://schemas.microsoft.com/office/drawing/2014/main" id="{AF308A89-4FDD-417D-9F8A-77A15D08C9C0}"/>
              </a:ext>
            </a:extLst>
          </p:cNvPr>
          <p:cNvSpPr txBox="1"/>
          <p:nvPr/>
        </p:nvSpPr>
        <p:spPr>
          <a:xfrm>
            <a:off x="6096000" y="1684366"/>
            <a:ext cx="2966127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DS18B20 sensor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54" name="Picture 6" descr="Image result for python programming logo">
            <a:extLst>
              <a:ext uri="{FF2B5EF4-FFF2-40B4-BE49-F238E27FC236}">
                <a16:creationId xmlns:a16="http://schemas.microsoft.com/office/drawing/2014/main" id="{B1DBE67C-4B13-45D4-8F1D-300D05F60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385" y="5389788"/>
            <a:ext cx="910688" cy="91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Đường kết nối Mũi tên Thẳng 20">
            <a:extLst>
              <a:ext uri="{FF2B5EF4-FFF2-40B4-BE49-F238E27FC236}">
                <a16:creationId xmlns:a16="http://schemas.microsoft.com/office/drawing/2014/main" id="{72C391EF-3587-4B2F-B3BD-F5D6A55E05D3}"/>
              </a:ext>
            </a:extLst>
          </p:cNvPr>
          <p:cNvCxnSpPr>
            <a:cxnSpLocks/>
            <a:stCxn id="2052" idx="3"/>
          </p:cNvCxnSpPr>
          <p:nvPr/>
        </p:nvCxnSpPr>
        <p:spPr>
          <a:xfrm flipV="1">
            <a:off x="8784850" y="3582083"/>
            <a:ext cx="1827342" cy="1647844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ấu Nhân 5">
            <a:extLst>
              <a:ext uri="{FF2B5EF4-FFF2-40B4-BE49-F238E27FC236}">
                <a16:creationId xmlns:a16="http://schemas.microsoft.com/office/drawing/2014/main" id="{30BD33D3-2497-4333-9B53-298E844026B6}"/>
              </a:ext>
            </a:extLst>
          </p:cNvPr>
          <p:cNvSpPr/>
          <p:nvPr/>
        </p:nvSpPr>
        <p:spPr>
          <a:xfrm rot="13602530">
            <a:off x="8976985" y="3695434"/>
            <a:ext cx="1571862" cy="1354560"/>
          </a:xfrm>
          <a:prstGeom prst="mathMultiply">
            <a:avLst>
              <a:gd name="adj1" fmla="val 5043"/>
            </a:avLst>
          </a:prstGeom>
          <a:solidFill>
            <a:srgbClr val="FF4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4" descr="Image result for check png">
            <a:extLst>
              <a:ext uri="{FF2B5EF4-FFF2-40B4-BE49-F238E27FC236}">
                <a16:creationId xmlns:a16="http://schemas.microsoft.com/office/drawing/2014/main" id="{E6B10434-8C36-4BB1-8705-9BBF0B3DB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898" y="725898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check png">
            <a:extLst>
              <a:ext uri="{FF2B5EF4-FFF2-40B4-BE49-F238E27FC236}">
                <a16:creationId xmlns:a16="http://schemas.microsoft.com/office/drawing/2014/main" id="{D7C6464A-4552-4EEF-9A17-70BB578D8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59" y="1377323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Image result for wrong png">
            <a:extLst>
              <a:ext uri="{FF2B5EF4-FFF2-40B4-BE49-F238E27FC236}">
                <a16:creationId xmlns:a16="http://schemas.microsoft.com/office/drawing/2014/main" id="{AD5DBC8B-C190-4F8A-8560-1D3BBB661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712" y="5453166"/>
            <a:ext cx="536541" cy="53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Hình ảnh 7" descr="Ảnh có chứa đối tượng&#10;&#10;Mô tả được tạo tự động">
            <a:extLst>
              <a:ext uri="{FF2B5EF4-FFF2-40B4-BE49-F238E27FC236}">
                <a16:creationId xmlns:a16="http://schemas.microsoft.com/office/drawing/2014/main" id="{A4BD2C75-955D-404D-B0DF-DB7F8D8E206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3" y="5077913"/>
            <a:ext cx="1862828" cy="1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  <p:bldP spid="41" grpId="0"/>
      <p:bldP spid="44" grpId="0"/>
      <p:bldP spid="18" grpId="0"/>
      <p:bldP spid="19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713" y="0"/>
            <a:ext cx="177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9216" y="1699125"/>
            <a:ext cx="250779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PART 03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88089" y="2598003"/>
            <a:ext cx="426916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4800">
                <a:latin typeface="+mn-lt"/>
                <a:cs typeface="+mn-ea"/>
                <a:sym typeface="+mn-lt"/>
              </a:rPr>
              <a:t>DApp Front-end</a:t>
            </a:r>
            <a:endParaRPr lang="zh-CN" altLang="en-US" sz="4800" dirty="0">
              <a:latin typeface="+mn-lt"/>
              <a:cs typeface="+mn-ea"/>
              <a:sym typeface="+mn-lt"/>
            </a:endParaRPr>
          </a:p>
        </p:txBody>
      </p:sp>
      <p:pic>
        <p:nvPicPr>
          <p:cNvPr id="6146" name="Picture 2" descr="Image result for node js raspberry pi web3">
            <a:extLst>
              <a:ext uri="{FF2B5EF4-FFF2-40B4-BE49-F238E27FC236}">
                <a16:creationId xmlns:a16="http://schemas.microsoft.com/office/drawing/2014/main" id="{8F2DBFE2-AAFF-41FF-988B-59F371763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5" r="7479"/>
          <a:stretch/>
        </p:blipFill>
        <p:spPr bwMode="auto">
          <a:xfrm>
            <a:off x="1137900" y="850900"/>
            <a:ext cx="3508601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任意多边形 8"/>
          <p:cNvSpPr/>
          <p:nvPr/>
        </p:nvSpPr>
        <p:spPr>
          <a:xfrm>
            <a:off x="1382713" y="1149350"/>
            <a:ext cx="452120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6148" name="Picture 4" descr="Image result for GUI png">
            <a:extLst>
              <a:ext uri="{FF2B5EF4-FFF2-40B4-BE49-F238E27FC236}">
                <a16:creationId xmlns:a16="http://schemas.microsoft.com/office/drawing/2014/main" id="{40B9C512-64DE-4E60-9D71-2A56D3C29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89" y="4013672"/>
            <a:ext cx="1847624" cy="184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Java png">
            <a:extLst>
              <a:ext uri="{FF2B5EF4-FFF2-40B4-BE49-F238E27FC236}">
                <a16:creationId xmlns:a16="http://schemas.microsoft.com/office/drawing/2014/main" id="{CAC65416-18F3-48F1-8222-5336485C9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240" y="4190867"/>
            <a:ext cx="2304291" cy="128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37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495457a2-dd1d-4bd9-aba6-6d4b549889c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" y="2670301"/>
            <a:ext cx="12192000" cy="2682050"/>
            <a:chOff x="-8284" y="3"/>
            <a:chExt cx="12211295" cy="3309194"/>
          </a:xfrm>
        </p:grpSpPr>
        <p:sp>
          <p:nvSpPr>
            <p:cNvPr id="4" name="ïṡļïḓè"/>
            <p:cNvSpPr/>
            <p:nvPr/>
          </p:nvSpPr>
          <p:spPr>
            <a:xfrm>
              <a:off x="0" y="3"/>
              <a:ext cx="12203008" cy="3303487"/>
            </a:xfrm>
            <a:prstGeom prst="rect">
              <a:avLst/>
            </a:prstGeom>
            <a:blipFill>
              <a:blip r:embed="rId4"/>
              <a:srcRect/>
              <a:stretch>
                <a:fillRect t="-90665" b="-89871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íŝļiḍê"/>
            <p:cNvSpPr/>
            <p:nvPr/>
          </p:nvSpPr>
          <p:spPr>
            <a:xfrm>
              <a:off x="-8284" y="4"/>
              <a:ext cx="12211295" cy="3309193"/>
            </a:xfrm>
            <a:prstGeom prst="rect">
              <a:avLst/>
            </a:prstGeom>
            <a:solidFill>
              <a:schemeClr val="tx2">
                <a:lumMod val="5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1860550" y="3828141"/>
            <a:ext cx="1981200" cy="1981200"/>
          </a:xfrm>
          <a:prstGeom prst="ellipse">
            <a:avLst/>
          </a:prstGeom>
          <a:blipFill>
            <a:blip r:embed="rId5"/>
            <a:srcRect/>
            <a:stretch>
              <a:fillRect l="-25456" r="-25132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105400" y="3828141"/>
            <a:ext cx="1981200" cy="1981200"/>
          </a:xfrm>
          <a:prstGeom prst="ellipse">
            <a:avLst/>
          </a:prstGeom>
          <a:blipFill>
            <a:blip r:embed="rId6"/>
            <a:srcRect/>
            <a:stretch>
              <a:fillRect l="-25456" r="-25132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582475" y="3828141"/>
            <a:ext cx="1981200" cy="1981200"/>
          </a:xfrm>
          <a:prstGeom prst="ellipse">
            <a:avLst/>
          </a:prstGeom>
          <a:blipFill>
            <a:blip r:embed="rId7"/>
            <a:srcRect/>
            <a:stretch>
              <a:fillRect l="-24837" r="-24521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663700" y="5899492"/>
            <a:ext cx="2374900" cy="10467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BASIC JAVA SWING GUI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21249" y="5899492"/>
            <a:ext cx="2655208" cy="10467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BASIC INPUT INFORMATION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119831" y="5899491"/>
            <a:ext cx="2906487" cy="10467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“WRITE ONCE – RUN ANYWHERE”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14" name="文本框 13"/>
            <p:cNvSpPr txBox="1"/>
            <p:nvPr/>
          </p:nvSpPr>
          <p:spPr>
            <a:xfrm>
              <a:off x="595313" y="46003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Work </a:t>
              </a:r>
              <a:r>
                <a:rPr lang="en-US" altLang="zh-CN" dirty="0">
                  <a:latin typeface="+mn-lt"/>
                  <a:cs typeface="+mn-ea"/>
                  <a:sym typeface="+mn-lt"/>
                </a:rPr>
                <a:t>overview</a:t>
              </a:r>
              <a:endParaRPr lang="zh-CN" altLang="en-US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172" name="Picture 4" descr="Image result for barcode scanner png">
            <a:extLst>
              <a:ext uri="{FF2B5EF4-FFF2-40B4-BE49-F238E27FC236}">
                <a16:creationId xmlns:a16="http://schemas.microsoft.com/office/drawing/2014/main" id="{167D31FB-AE5F-4028-AA8B-48868014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8758" y="1012192"/>
            <a:ext cx="1559193" cy="15591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Đường kết nối Mũi tên Thẳng 6">
            <a:extLst>
              <a:ext uri="{FF2B5EF4-FFF2-40B4-BE49-F238E27FC236}">
                <a16:creationId xmlns:a16="http://schemas.microsoft.com/office/drawing/2014/main" id="{65B43527-2F66-4448-9FE8-3671FC456EEC}"/>
              </a:ext>
            </a:extLst>
          </p:cNvPr>
          <p:cNvCxnSpPr>
            <a:cxnSpLocks/>
          </p:cNvCxnSpPr>
          <p:nvPr/>
        </p:nvCxnSpPr>
        <p:spPr>
          <a:xfrm flipV="1">
            <a:off x="2071553" y="1791789"/>
            <a:ext cx="2343766" cy="19666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Đường kết nối Mũi tên Thẳng 23">
            <a:extLst>
              <a:ext uri="{FF2B5EF4-FFF2-40B4-BE49-F238E27FC236}">
                <a16:creationId xmlns:a16="http://schemas.microsoft.com/office/drawing/2014/main" id="{5EA0887A-D684-49F6-8895-62E7588D1407}"/>
              </a:ext>
            </a:extLst>
          </p:cNvPr>
          <p:cNvCxnSpPr>
            <a:cxnSpLocks/>
          </p:cNvCxnSpPr>
          <p:nvPr/>
        </p:nvCxnSpPr>
        <p:spPr>
          <a:xfrm>
            <a:off x="7953465" y="1669143"/>
            <a:ext cx="2377984" cy="205574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 descr="Image result for JSON file png">
            <a:extLst>
              <a:ext uri="{FF2B5EF4-FFF2-40B4-BE49-F238E27FC236}">
                <a16:creationId xmlns:a16="http://schemas.microsoft.com/office/drawing/2014/main" id="{F8B20A2F-ED60-4084-86DC-E1D04AF0E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449" y="983258"/>
            <a:ext cx="1522726" cy="152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check png">
            <a:extLst>
              <a:ext uri="{FF2B5EF4-FFF2-40B4-BE49-F238E27FC236}">
                <a16:creationId xmlns:a16="http://schemas.microsoft.com/office/drawing/2014/main" id="{F24B9D04-0758-430B-8B34-2780E2C22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41" y="6056876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check png">
            <a:extLst>
              <a:ext uri="{FF2B5EF4-FFF2-40B4-BE49-F238E27FC236}">
                <a16:creationId xmlns:a16="http://schemas.microsoft.com/office/drawing/2014/main" id="{0F29E2CA-3F88-4319-A116-A92D4DA6E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48" y="6081785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check png">
            <a:extLst>
              <a:ext uri="{FF2B5EF4-FFF2-40B4-BE49-F238E27FC236}">
                <a16:creationId xmlns:a16="http://schemas.microsoft.com/office/drawing/2014/main" id="{F90F6E18-5F2E-440B-BBD1-CB5023919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723" y="6056875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check png">
            <a:extLst>
              <a:ext uri="{FF2B5EF4-FFF2-40B4-BE49-F238E27FC236}">
                <a16:creationId xmlns:a16="http://schemas.microsoft.com/office/drawing/2014/main" id="{3C962F77-798C-4D8A-8214-0DBFD9F71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33" y="1696381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CC6CAAB4-6E2B-463A-8171-6FCB63A66E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5544" y="-30807"/>
            <a:ext cx="3627918" cy="3871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4" descr="Image result for check png">
            <a:extLst>
              <a:ext uri="{FF2B5EF4-FFF2-40B4-BE49-F238E27FC236}">
                <a16:creationId xmlns:a16="http://schemas.microsoft.com/office/drawing/2014/main" id="{90B128C7-5F1C-41D6-87DE-0FB5FEB57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644" y="1012192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check png">
            <a:extLst>
              <a:ext uri="{FF2B5EF4-FFF2-40B4-BE49-F238E27FC236}">
                <a16:creationId xmlns:a16="http://schemas.microsoft.com/office/drawing/2014/main" id="{B9BD6358-2400-436E-9C35-6F40A39CF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192" y="2854911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61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34" grpId="0"/>
      <p:bldP spid="35" grpId="0"/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be494b3-e87f-4b61-abcc-ad2afebc9f1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95457a2-dd1d-4bd9-aba6-6d4b549889c8"/>
</p:tagLst>
</file>

<file path=ppt/theme/theme1.xml><?xml version="1.0" encoding="utf-8"?>
<a:theme xmlns:a="http://schemas.openxmlformats.org/drawingml/2006/main" name="包图主题2">
  <a:themeElements>
    <a:clrScheme name="自定义 18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96AF"/>
      </a:accent1>
      <a:accent2>
        <a:srgbClr val="1096AF"/>
      </a:accent2>
      <a:accent3>
        <a:srgbClr val="1096AF"/>
      </a:accent3>
      <a:accent4>
        <a:srgbClr val="1096AF"/>
      </a:accent4>
      <a:accent5>
        <a:srgbClr val="1096AF"/>
      </a:accent5>
      <a:accent6>
        <a:srgbClr val="1096AF"/>
      </a:accent6>
      <a:hlink>
        <a:srgbClr val="0563C1"/>
      </a:hlink>
      <a:folHlink>
        <a:srgbClr val="954F72"/>
      </a:folHlink>
    </a:clrScheme>
    <a:fontScheme name="pdbbaha4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614</TotalTime>
  <Words>641</Words>
  <Application>Microsoft Office PowerPoint</Application>
  <PresentationFormat>Màn hình rộng</PresentationFormat>
  <Paragraphs>129</Paragraphs>
  <Slides>25</Slides>
  <Notes>18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25</vt:i4>
      </vt:variant>
    </vt:vector>
  </HeadingPairs>
  <TitlesOfParts>
    <vt:vector size="35" baseType="lpstr">
      <vt:lpstr>等线</vt:lpstr>
      <vt:lpstr>微软雅黑</vt:lpstr>
      <vt:lpstr>Arial</vt:lpstr>
      <vt:lpstr>Bodoni MT Black</vt:lpstr>
      <vt:lpstr>Calibri</vt:lpstr>
      <vt:lpstr>inherit</vt:lpstr>
      <vt:lpstr>Open Sans</vt:lpstr>
      <vt:lpstr>Roboto</vt:lpstr>
      <vt:lpstr>Times New Roman</vt:lpstr>
      <vt:lpstr>包图主题2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DApp</dc:title>
  <dc:creator>Phan Thanh Tùng</dc:creator>
  <cp:lastModifiedBy>Phan Thanh Tùng</cp:lastModifiedBy>
  <cp:revision>241</cp:revision>
  <dcterms:created xsi:type="dcterms:W3CDTF">2017-08-18T03:02:00Z</dcterms:created>
  <dcterms:modified xsi:type="dcterms:W3CDTF">2019-08-13T01:21:44Z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